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  <p:sldMasterId id="2147483787" r:id="rId4"/>
    <p:sldMasterId id="2147483868" r:id="rId5"/>
    <p:sldMasterId id="2147483813" r:id="rId6"/>
    <p:sldMasterId id="2147483839" r:id="rId7"/>
  </p:sldMasterIdLst>
  <p:notesMasterIdLst>
    <p:notesMasterId r:id="rId29"/>
  </p:notesMasterIdLst>
  <p:handoutMasterIdLst>
    <p:handoutMasterId r:id="rId30"/>
  </p:handoutMasterIdLst>
  <p:sldIdLst>
    <p:sldId id="485" r:id="rId8"/>
    <p:sldId id="525" r:id="rId9"/>
    <p:sldId id="526" r:id="rId10"/>
    <p:sldId id="524" r:id="rId11"/>
    <p:sldId id="541" r:id="rId12"/>
    <p:sldId id="527" r:id="rId13"/>
    <p:sldId id="528" r:id="rId14"/>
    <p:sldId id="529" r:id="rId15"/>
    <p:sldId id="530" r:id="rId16"/>
    <p:sldId id="531" r:id="rId17"/>
    <p:sldId id="542" r:id="rId18"/>
    <p:sldId id="532" r:id="rId19"/>
    <p:sldId id="533" r:id="rId20"/>
    <p:sldId id="543" r:id="rId21"/>
    <p:sldId id="534" r:id="rId22"/>
    <p:sldId id="535" r:id="rId23"/>
    <p:sldId id="536" r:id="rId24"/>
    <p:sldId id="537" r:id="rId25"/>
    <p:sldId id="538" r:id="rId26"/>
    <p:sldId id="539" r:id="rId27"/>
    <p:sldId id="540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BS NEW" panose="02000506080000020004" pitchFamily="2" charset="0"/>
      <p:regular r:id="rId32"/>
      <p:bold r:id="rId33"/>
    </p:embeddedFont>
    <p:embeddedFont>
      <p:font typeface="CBS Sans" panose="02000503000000020004" pitchFamily="2" charset="0"/>
      <p:regular r:id="rId34"/>
      <p:bold r:id="rId35"/>
      <p:italic r:id="rId36"/>
      <p:boldItalic r:id="rId37"/>
    </p:embeddedFont>
    <p:embeddedFont>
      <p:font typeface="CBS Serif" panose="02020603050705020204" pitchFamily="18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3" autoAdjust="0"/>
    <p:restoredTop sz="90447" autoAdjust="0"/>
  </p:normalViewPr>
  <p:slideViewPr>
    <p:cSldViewPr snapToGrid="0" showGuides="1">
      <p:cViewPr varScale="1">
        <p:scale>
          <a:sx n="100" d="100"/>
          <a:sy n="100" d="100"/>
        </p:scale>
        <p:origin x="536" y="1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6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AE845206-9D4B-4268-8A29-9556DF4E2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31 October 2025</a:t>
            </a:fld>
            <a:endParaRPr lang="en-GB" sz="800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DF349B49-B9DF-4BAC-A781-810C4D36F4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60535" y="8570490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 sz="800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B53B10D-D604-4E2D-B18E-A2B8163CC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46366" y="8752305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sp>
        <p:nvSpPr>
          <p:cNvPr id="13" name="Header Placeholder 12">
            <a:extLst>
              <a:ext uri="{FF2B5EF4-FFF2-40B4-BE49-F238E27FC236}">
                <a16:creationId xmlns:a16="http://schemas.microsoft.com/office/drawing/2014/main" id="{0225AF11-4B47-41F0-B130-3DC91DD63C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46366" y="8570490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78BE963C-30E1-480F-90A5-DC899A5862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39" y="653475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otes Placeholder 7">
            <a:extLst>
              <a:ext uri="{FF2B5EF4-FFF2-40B4-BE49-F238E27FC236}">
                <a16:creationId xmlns:a16="http://schemas.microsoft.com/office/drawing/2014/main" id="{ED603FBB-C012-44F8-8D4E-1E5BCC63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0000" y="5314247"/>
            <a:ext cx="6138000" cy="31109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Slide Image Placeholder 11">
            <a:extLst>
              <a:ext uri="{FF2B5EF4-FFF2-40B4-BE49-F238E27FC236}">
                <a16:creationId xmlns:a16="http://schemas.microsoft.com/office/drawing/2014/main" id="{CE09EA81-6923-4332-8C9E-30AE045AF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1479581"/>
            <a:ext cx="6138000" cy="345247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7" name="Date Placeholder 8">
            <a:extLst>
              <a:ext uri="{FF2B5EF4-FFF2-40B4-BE49-F238E27FC236}">
                <a16:creationId xmlns:a16="http://schemas.microsoft.com/office/drawing/2014/main" id="{8EBAC05E-8F24-4752-8343-003B6B511F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31 October 2025</a:t>
            </a:fld>
            <a:endParaRPr lang="en-GB" sz="800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1D693BA3-BE27-457C-84EF-2CE89AE4D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760535" y="8570490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 sz="800"/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F71DC945-9758-4703-A041-B00CC90596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53656" y="8752305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/>
          </a:p>
        </p:txBody>
      </p:sp>
      <p:sp>
        <p:nvSpPr>
          <p:cNvPr id="20" name="Header Placeholder 12">
            <a:extLst>
              <a:ext uri="{FF2B5EF4-FFF2-40B4-BE49-F238E27FC236}">
                <a16:creationId xmlns:a16="http://schemas.microsoft.com/office/drawing/2014/main" id="{9AA08409-7D69-4F6B-8F0E-3BF399AD47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53656" y="8570490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12EE6AFD-8389-461C-8245-FD3336A5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56" y="1045111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122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E14C9-2700-218D-544A-4D0F6D997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3C3F42BA-707D-A045-1526-838C1F673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FA8E926-0160-A3BB-C8CD-4BD3B434E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B861D20-ED0B-FA44-1BB5-D9EAA968C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8635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4F6B1-2F72-50A7-903C-4B16907BE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3D3614F6-1642-9140-F14B-15B530312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E20D481A-0ED1-D8EA-C80B-DE4AB250C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A17C632-E303-B914-E931-B3091F851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8055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EFEEA-224F-C045-BE3F-9D34C03F8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45D307D-964D-EC78-496F-9073D8FED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DF0580BF-CF3E-61AC-AB56-1054059F0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31B2899-11EC-C55A-D33B-8362DD826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30982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8BCDB-58B5-C4EC-F812-BF6EC0B3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3A09B789-7F0D-387B-D048-5C1F0EFA9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0ED7F6F-5FF3-2BF3-419D-DD086B836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25DD4AE-3654-E279-ECB0-D78AC8E36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011932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966F5-D5FA-486E-F9C6-A11120F6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AF7D52AF-C0A8-3CB9-58BC-30F2122D4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490718E-BE58-2DFF-2D37-38D597A92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272027E-3DB2-9161-792E-3381702E3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14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973866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30760-15FE-43BA-F382-7A156088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6DB67E63-2238-2B03-CA5B-C24CCE547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222052C-50EB-5D4F-CE9B-985472F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Avgsen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tottime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time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jail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18. 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FFB8D12-5889-4D8F-BF86-1B4E5D7F9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15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08538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E854-2E5F-52EB-449C-F8C49075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24BA730-A092-9CD3-5D02-74A47A7DA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CA42FDDD-A3F5-9883-0D14-A5DB273D1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4ED26AD-12D4-7B92-670A-3C90F2ABF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50060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893D1-2ACC-E804-0976-DB020F37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550824C-632A-6EF2-3CB4-B221D9F7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A9318786-8EDD-CEF1-FC82-EEDFDA31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6C13DF-DA21-2007-7554-E42B9A359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816142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40D42-12E9-43A3-FC86-4F104D36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ABF64D5-6415-8BBE-E075-406E732F6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7EB0967-37B2-A3B7-BF31-CE9FB3FF8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BB53F97-DE31-DF27-F0E2-8C3563567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32853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D1DD-265A-3937-FF3B-32E01065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4BBBBD3-E1C3-2A19-E102-8CAEEF1C1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3EC7468-01E0-7488-1A69-6B534DF30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FB8897A-9BFF-854F-9E5C-7F672FF7B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19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55305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E272A-6A90-F4C6-7E23-F9BCD0E41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87713B1-BB0D-33A3-58A7-C8CA1DF7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B9E4584-812E-957B-E773-B4CB9F56F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07D99E3-BA03-B8F9-6AA5-4EE190810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754606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EA372-5C9F-7AFA-6D81-E566C23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B7969F5-C5D7-ECA3-40B4-6EC8607DE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5C97BBA6-4DF5-90D1-61C5-DA1BBCD2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2487CD1-FC7F-96FC-7984-4580DF60D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20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498281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13EF-AB2C-F350-7D54-5CDBAEAB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97ADD18-DE88-84A4-B0A4-BB6D9D2BE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8A7AD6D-A341-DC63-79A4-4EDAE4A7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F9221D1-3637-0C71-038A-BD6EDB87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21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81729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2F88-F0AD-648F-E069-17BEC968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BB4463BD-559A-1C0A-6619-3B26DD293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F71E14B-091F-CF19-F6BC-265B54FD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91AE3DA-7167-F6D7-F0A7-884B9D2A16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3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12647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ECB8-62EC-F56E-6FED-63306483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1A4683F-4DAA-2918-D380-1419084A9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393FE2B-5DAF-AD80-376C-0E8B50EE7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Stratifying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partly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patterns but not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Stratification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N. The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benefit from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more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7874307-79B5-8FA1-F4C9-AE920860D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065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42F1-F40F-B32C-BE62-032C6CC4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F00DAE2F-1BCE-5990-9DC6-A2891058D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33704BA-8264-6158-7F8A-2CC75747D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Stratifying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partly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patterns but not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Stratification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N. The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benefit from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more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387DD1A-4D30-3AE0-B468-A8E793B40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5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255026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4979-09AC-0D20-67A7-EB7D5A6D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87EBE4B0-2767-B22A-FC49-A3A08606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9985BF5-EAA8-F3CA-A8D9-D452900A1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3E54E1E-5C73-AFC8-8F81-C911686B9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1217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5AA83-3848-BC90-4F8E-2493CCD2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B59CF25-D6B2-E546-BA5E-6C6258B89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5D46BEB-31A6-BACD-733F-10B22C7D6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509B243-DF38-0B84-B9A0-D6A68F356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01122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827E4-E2D1-B860-7058-E0F5A7EB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ABC08B2-30E8-E947-9D08-449A2D7A8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A4ABAC10-5A68-80A8-51ED-39D71A89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FD: Controls for </a:t>
            </a:r>
            <a:r>
              <a:rPr lang="da-DK" dirty="0" err="1"/>
              <a:t>omitted</a:t>
            </a:r>
            <a:r>
              <a:rPr lang="da-DK" dirty="0"/>
              <a:t> variables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constant</a:t>
            </a:r>
            <a:r>
              <a:rPr lang="da-DK" dirty="0"/>
              <a:t> over time.</a:t>
            </a: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1DF220E-6FE9-E616-346D-3D3EE7955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94556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295EE-695C-7517-9237-A11C81BB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1C05A86-879B-376E-ABE1-B670369E5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EFE73EB-FF87-F0B6-BA2D-48B324C71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B0E04CD-E0C2-7591-251C-938D8EE08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9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62277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3640939-751B-4CA5-9E86-718C9AF969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638119"/>
            <a:ext cx="4468600" cy="4628681"/>
          </a:xfrm>
          <a:noFill/>
        </p:spPr>
        <p:txBody>
          <a:bodyPr lIns="144000" tIns="108000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</p:txBody>
      </p:sp>
      <p:pic>
        <p:nvPicPr>
          <p:cNvPr id="9" name="Graphic partner logo">
            <a:extLst>
              <a:ext uri="{FF2B5EF4-FFF2-40B4-BE49-F238E27FC236}">
                <a16:creationId xmlns:a16="http://schemas.microsoft.com/office/drawing/2014/main" id="{53807A79-1D07-C1B9-6AE1-BFD891F316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291" y="5915155"/>
            <a:ext cx="3805061" cy="304726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62ECE481-87EA-EE63-1003-12EEB25285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635000" y="635000"/>
            <a:ext cx="1883189" cy="284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E93FC6-3BDA-4090-8FB4-40B37206E1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28649" y="2413000"/>
            <a:ext cx="10134601" cy="1942741"/>
          </a:xfrm>
        </p:spPr>
        <p:txBody>
          <a:bodyPr anchor="b" anchorCtr="0"/>
          <a:lstStyle>
            <a:lvl1pPr algn="l">
              <a:lnSpc>
                <a:spcPct val="70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28649" y="4392000"/>
            <a:ext cx="5407026" cy="370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17BC51-5841-4CEE-B0E0-B7C175BDFB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28648" y="5914800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6364D07-0917-4AA8-B1D2-3CCD03F2B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28648" y="6095992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Title and department</a:t>
            </a:r>
          </a:p>
        </p:txBody>
      </p:sp>
    </p:spTree>
    <p:extLst>
      <p:ext uri="{BB962C8B-B14F-4D97-AF65-F5344CB8AC3E}">
        <p14:creationId xmlns:p14="http://schemas.microsoft.com/office/powerpoint/2010/main" val="86438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8B3E9449-8BDC-4F4D-9E0B-42AEC00E7F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dato 5" hidden="1">
            <a:extLst>
              <a:ext uri="{FF2B5EF4-FFF2-40B4-BE49-F238E27FC236}">
                <a16:creationId xmlns:a16="http://schemas.microsoft.com/office/drawing/2014/main" id="{DBAC9DD4-0639-4C3E-A3CE-C672C4B49F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8CFCFC52-BC2A-43CC-9A88-9D21AEE0E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630000" y="6223001"/>
            <a:ext cx="802800" cy="281841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6738"/>
            <a:ext cx="5400000" cy="5237163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5DFEBD-49F3-4E79-BED6-B54E69594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8650" y="1587600"/>
            <a:ext cx="10013950" cy="7380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black">
          <a:xfrm>
            <a:off x="628650" y="2540000"/>
            <a:ext cx="4486275" cy="326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36EF7-26E4-63FD-45EB-FF06647A2F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97252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32E8478F-E257-4A34-86AA-968332682A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96F7C0D5-3FAA-48BB-A890-72474256E12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6738"/>
            <a:ext cx="5400000" cy="5237163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5DFEBD-49F3-4E79-BED6-B54E69594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587600"/>
            <a:ext cx="10013950" cy="738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49" y="2540000"/>
            <a:ext cx="5007600" cy="32639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5CD0A-A747-CC50-3A0D-ACB4FFCB47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except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idefod 3" hidden="1">
            <a:extLst>
              <a:ext uri="{FF2B5EF4-FFF2-40B4-BE49-F238E27FC236}">
                <a16:creationId xmlns:a16="http://schemas.microsoft.com/office/drawing/2014/main" id="{17BD1E1F-BCC9-4F6A-B483-4CB5EAE90D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dato 2" hidden="1">
            <a:extLst>
              <a:ext uri="{FF2B5EF4-FFF2-40B4-BE49-F238E27FC236}">
                <a16:creationId xmlns:a16="http://schemas.microsoft.com/office/drawing/2014/main" id="{75B82C6B-D104-4A7B-8A9E-4D18CB8A43D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96668F-3277-3D10-6CC8-74BC401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10933113" cy="4821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6ED7E-909D-CA5E-DFFA-F05B057C992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1C3388-C591-66D3-1F86-B5667DDD71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92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 hidden="1">
            <a:extLst>
              <a:ext uri="{FF2B5EF4-FFF2-40B4-BE49-F238E27FC236}">
                <a16:creationId xmlns:a16="http://schemas.microsoft.com/office/drawing/2014/main" id="{A1D29FA4-3161-4000-9CA5-9BBCAD7A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2080828B-A00C-4776-9748-C8755F1E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B0BDA-7D29-A2BC-FB15-634A4495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6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 (except title)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 hidden="1">
            <a:extLst>
              <a:ext uri="{FF2B5EF4-FFF2-40B4-BE49-F238E27FC236}">
                <a16:creationId xmlns:a16="http://schemas.microsoft.com/office/drawing/2014/main" id="{A1D29FA4-3161-4000-9CA5-9BBCAD7A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2080828B-A00C-4776-9748-C8755F1E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86DE7699-0413-48DA-AA95-1D3984FCF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F5F32A-9843-0B1D-64B0-4BA3AE83A9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10933113" cy="482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4AC53A-F546-62F1-5551-0B11EC245D2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6171F-881F-2D02-96DE-249DB98631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8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 hidden="1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1551600" y="1731600"/>
            <a:ext cx="9090000" cy="4071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60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1551600" y="1731600"/>
            <a:ext cx="9090000" cy="4071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B385A7A5-9102-F6C2-5C14-91C4012DE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46888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5007599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20800"/>
            <a:ext cx="5007600" cy="40824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770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09B74161-2DD8-0833-4BF0-66B404B1C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5007599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20800"/>
            <a:ext cx="5007600" cy="408240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64911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000" y="1587600"/>
            <a:ext cx="5400000" cy="42192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5600" y="1587600"/>
            <a:ext cx="5007600" cy="42192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71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8FCEE271-CDEA-4163-9FB9-01DB30B3CA80}"/>
              </a:ext>
            </a:extLst>
          </p:cNvPr>
          <p:cNvSpPr/>
          <p:nvPr userDrawn="1"/>
        </p:nvSpPr>
        <p:spPr>
          <a:xfrm>
            <a:off x="-120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3640939-751B-4CA5-9E86-718C9AF969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638119"/>
            <a:ext cx="4468600" cy="4628681"/>
          </a:xfr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1D87C8E-EF65-98D6-7620-8ECCDAA398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5000" y="636922"/>
            <a:ext cx="1883189" cy="280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49" y="2413000"/>
            <a:ext cx="10134601" cy="1942741"/>
          </a:xfrm>
        </p:spPr>
        <p:txBody>
          <a:bodyPr anchor="b" anchorCtr="0"/>
          <a:lstStyle>
            <a:lvl1pPr algn="l">
              <a:lnSpc>
                <a:spcPct val="7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649" y="4392000"/>
            <a:ext cx="5407026" cy="370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17BC51-5841-4CEE-B0E0-B7C175BDFB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648" y="5914800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6364D07-0917-4AA8-B1D2-3CCD03F2B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8" y="6095992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Title and department</a:t>
            </a:r>
          </a:p>
        </p:txBody>
      </p:sp>
      <p:pic>
        <p:nvPicPr>
          <p:cNvPr id="5" name="Graphic partner logo">
            <a:extLst>
              <a:ext uri="{FF2B5EF4-FFF2-40B4-BE49-F238E27FC236}">
                <a16:creationId xmlns:a16="http://schemas.microsoft.com/office/drawing/2014/main" id="{2CFE7264-2DEB-A659-C8B8-F995BEB18A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58291" y="5915155"/>
            <a:ext cx="3805061" cy="3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74F00358-3319-D2C8-FC05-AC18BA22E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000" y="1587600"/>
            <a:ext cx="5400000" cy="42192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5600" y="1587600"/>
            <a:ext cx="5007600" cy="421920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5436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4921200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530399" y="576000"/>
            <a:ext cx="5031363" cy="576000"/>
          </a:xfrm>
          <a:prstGeom prst="rect">
            <a:avLst/>
          </a:prstGeom>
        </p:spPr>
        <p:txBody>
          <a:bodyPr tIns="1800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3600" b="1" kern="1200" cap="none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10000"/>
            <a:ext cx="5007425" cy="409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710000"/>
            <a:ext cx="5007426" cy="409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682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231E2165-2ED0-E7CE-C477-60B86FB36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49212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530399" y="576000"/>
            <a:ext cx="5031363" cy="576000"/>
          </a:xfrm>
          <a:prstGeom prst="rect">
            <a:avLst/>
          </a:prstGeom>
        </p:spPr>
        <p:txBody>
          <a:bodyPr tIns="1800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36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10000"/>
            <a:ext cx="5007425" cy="409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710000"/>
            <a:ext cx="5007426" cy="409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52962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Pictur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Footer Placeholder 8" hidden="1">
            <a:extLst>
              <a:ext uri="{FF2B5EF4-FFF2-40B4-BE49-F238E27FC236}">
                <a16:creationId xmlns:a16="http://schemas.microsoft.com/office/drawing/2014/main" id="{CAFA3EED-A6D3-4FCC-B004-BC4C28ABD7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2AF1F26B-ECB9-4592-91B8-A74FD62FB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B22A5-E86B-4DE9-A7B1-27CD401AB4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0"/>
            <a:ext cx="4468600" cy="3363913"/>
          </a:xfrm>
          <a:prstGeom prst="rect">
            <a:avLst/>
          </a:prstGeo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2540000"/>
            <a:ext cx="3563939" cy="32639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9050718-9E01-4746-AC5D-5CB087ED3B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56325" y="4443413"/>
            <a:ext cx="3563939" cy="24145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29999" y="1460500"/>
            <a:ext cx="10012601" cy="10541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7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048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Footer Placeholder 8" hidden="1">
            <a:extLst>
              <a:ext uri="{FF2B5EF4-FFF2-40B4-BE49-F238E27FC236}">
                <a16:creationId xmlns:a16="http://schemas.microsoft.com/office/drawing/2014/main" id="{25F06D67-076D-44D1-BD6C-7B103DD2C6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B22A5-E86B-4DE9-A7B1-27CD401AB4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0"/>
            <a:ext cx="4468600" cy="3363913"/>
          </a:xfrm>
          <a:prstGeom prst="rect">
            <a:avLst/>
          </a:prstGeo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2540000"/>
            <a:ext cx="3563939" cy="32639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9050718-9E01-4746-AC5D-5CB087ED3B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56325" y="4443413"/>
            <a:ext cx="3563939" cy="24145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9999" y="1460500"/>
            <a:ext cx="10012601" cy="10541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7000"/>
              </a:lnSpc>
              <a:defRPr sz="8000" cap="all" baseline="0">
                <a:solidFill>
                  <a:srgbClr val="4967AA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26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AE5594B7-AFEF-413F-9CF8-40EE1D4138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 bwMode="invGray"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2AF1F26B-ECB9-4592-91B8-A74FD62FB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4826" y="628650"/>
            <a:ext cx="7247176" cy="5177265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30000" y="1585913"/>
            <a:ext cx="6326426" cy="368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7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07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C9CD5E13-D6AE-41D5-8917-EB5492EC39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4826" y="628650"/>
            <a:ext cx="7247176" cy="5177265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585913"/>
            <a:ext cx="6326426" cy="368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7000"/>
              </a:lnSpc>
              <a:defRPr sz="8000" cap="all" baseline="0">
                <a:solidFill>
                  <a:srgbClr val="4967AA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96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nd Pictur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065A66D-84CD-4AB9-B79C-02EAF8BCEF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C2EC359-F801-A5A7-2014-620466D819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29876 w 12192000"/>
              <a:gd name="connsiteY0" fmla="*/ 6439087 h 6858000"/>
              <a:gd name="connsiteX1" fmla="*/ 1324187 w 12192000"/>
              <a:gd name="connsiteY1" fmla="*/ 6453879 h 6858000"/>
              <a:gd name="connsiteX2" fmla="*/ 1310134 w 12192000"/>
              <a:gd name="connsiteY2" fmla="*/ 6497573 h 6858000"/>
              <a:gd name="connsiteX3" fmla="*/ 1327942 w 12192000"/>
              <a:gd name="connsiteY3" fmla="*/ 6497573 h 6858000"/>
              <a:gd name="connsiteX4" fmla="*/ 1330047 w 12192000"/>
              <a:gd name="connsiteY4" fmla="*/ 6439713 h 6858000"/>
              <a:gd name="connsiteX5" fmla="*/ 1330047 w 12192000"/>
              <a:gd name="connsiteY5" fmla="*/ 6439087 h 6858000"/>
              <a:gd name="connsiteX6" fmla="*/ 1343701 w 12192000"/>
              <a:gd name="connsiteY6" fmla="*/ 6404496 h 6858000"/>
              <a:gd name="connsiteX7" fmla="*/ 1343075 w 12192000"/>
              <a:gd name="connsiteY7" fmla="*/ 6406829 h 6858000"/>
              <a:gd name="connsiteX8" fmla="*/ 1340742 w 12192000"/>
              <a:gd name="connsiteY8" fmla="*/ 6411039 h 6858000"/>
              <a:gd name="connsiteX9" fmla="*/ 1338410 w 12192000"/>
              <a:gd name="connsiteY9" fmla="*/ 6417012 h 6858000"/>
              <a:gd name="connsiteX10" fmla="*/ 1338410 w 12192000"/>
              <a:gd name="connsiteY10" fmla="*/ 6424921 h 6858000"/>
              <a:gd name="connsiteX11" fmla="*/ 1336817 w 12192000"/>
              <a:gd name="connsiteY11" fmla="*/ 6471516 h 6858000"/>
              <a:gd name="connsiteX12" fmla="*/ 1335849 w 12192000"/>
              <a:gd name="connsiteY12" fmla="*/ 6497174 h 6858000"/>
              <a:gd name="connsiteX13" fmla="*/ 1418970 w 12192000"/>
              <a:gd name="connsiteY13" fmla="*/ 6497174 h 6858000"/>
              <a:gd name="connsiteX14" fmla="*/ 1418970 w 12192000"/>
              <a:gd name="connsiteY14" fmla="*/ 6456610 h 6858000"/>
              <a:gd name="connsiteX15" fmla="*/ 1416694 w 12192000"/>
              <a:gd name="connsiteY15" fmla="*/ 6456610 h 6858000"/>
              <a:gd name="connsiteX16" fmla="*/ 1355648 w 12192000"/>
              <a:gd name="connsiteY16" fmla="*/ 6412461 h 6858000"/>
              <a:gd name="connsiteX17" fmla="*/ 1355705 w 12192000"/>
              <a:gd name="connsiteY17" fmla="*/ 6412518 h 6858000"/>
              <a:gd name="connsiteX18" fmla="*/ 1348081 w 12192000"/>
              <a:gd name="connsiteY18" fmla="*/ 6407113 h 6858000"/>
              <a:gd name="connsiteX19" fmla="*/ 1347683 w 12192000"/>
              <a:gd name="connsiteY19" fmla="*/ 6406772 h 6858000"/>
              <a:gd name="connsiteX20" fmla="*/ 1345976 w 12192000"/>
              <a:gd name="connsiteY20" fmla="*/ 6405805 h 6858000"/>
              <a:gd name="connsiteX21" fmla="*/ 1345578 w 12192000"/>
              <a:gd name="connsiteY21" fmla="*/ 6405805 h 6858000"/>
              <a:gd name="connsiteX22" fmla="*/ 1343701 w 12192000"/>
              <a:gd name="connsiteY22" fmla="*/ 6404496 h 6858000"/>
              <a:gd name="connsiteX23" fmla="*/ 825747 w 12192000"/>
              <a:gd name="connsiteY23" fmla="*/ 6378211 h 6858000"/>
              <a:gd name="connsiteX24" fmla="*/ 848504 w 12192000"/>
              <a:gd name="connsiteY24" fmla="*/ 6378211 h 6858000"/>
              <a:gd name="connsiteX25" fmla="*/ 854876 w 12192000"/>
              <a:gd name="connsiteY25" fmla="*/ 6380202 h 6858000"/>
              <a:gd name="connsiteX26" fmla="*/ 857949 w 12192000"/>
              <a:gd name="connsiteY26" fmla="*/ 6385892 h 6858000"/>
              <a:gd name="connsiteX27" fmla="*/ 857949 w 12192000"/>
              <a:gd name="connsiteY27" fmla="*/ 6445970 h 6858000"/>
              <a:gd name="connsiteX28" fmla="*/ 854706 w 12192000"/>
              <a:gd name="connsiteY28" fmla="*/ 6453480 h 6858000"/>
              <a:gd name="connsiteX29" fmla="*/ 847196 w 12192000"/>
              <a:gd name="connsiteY29" fmla="*/ 6455585 h 6858000"/>
              <a:gd name="connsiteX30" fmla="*/ 825747 w 12192000"/>
              <a:gd name="connsiteY30" fmla="*/ 6455585 h 6858000"/>
              <a:gd name="connsiteX31" fmla="*/ 1256142 w 12192000"/>
              <a:gd name="connsiteY31" fmla="*/ 6345498 h 6858000"/>
              <a:gd name="connsiteX32" fmla="*/ 1254435 w 12192000"/>
              <a:gd name="connsiteY32" fmla="*/ 6349253 h 6858000"/>
              <a:gd name="connsiteX33" fmla="*/ 1291473 w 12192000"/>
              <a:gd name="connsiteY33" fmla="*/ 6482155 h 6858000"/>
              <a:gd name="connsiteX34" fmla="*/ 1295910 w 12192000"/>
              <a:gd name="connsiteY34" fmla="*/ 6497231 h 6858000"/>
              <a:gd name="connsiteX35" fmla="*/ 1303477 w 12192000"/>
              <a:gd name="connsiteY35" fmla="*/ 6497231 h 6858000"/>
              <a:gd name="connsiteX36" fmla="*/ 1326234 w 12192000"/>
              <a:gd name="connsiteY36" fmla="*/ 6428960 h 6858000"/>
              <a:gd name="connsiteX37" fmla="*/ 1330046 w 12192000"/>
              <a:gd name="connsiteY37" fmla="*/ 6416443 h 6858000"/>
              <a:gd name="connsiteX38" fmla="*/ 1329648 w 12192000"/>
              <a:gd name="connsiteY38" fmla="*/ 6416330 h 6858000"/>
              <a:gd name="connsiteX39" fmla="*/ 1329648 w 12192000"/>
              <a:gd name="connsiteY39" fmla="*/ 6394312 h 6858000"/>
              <a:gd name="connsiteX40" fmla="*/ 1326974 w 12192000"/>
              <a:gd name="connsiteY40" fmla="*/ 6391979 h 6858000"/>
              <a:gd name="connsiteX41" fmla="*/ 1256142 w 12192000"/>
              <a:gd name="connsiteY41" fmla="*/ 6345498 h 6858000"/>
              <a:gd name="connsiteX42" fmla="*/ 1149468 w 12192000"/>
              <a:gd name="connsiteY42" fmla="*/ 6280185 h 6858000"/>
              <a:gd name="connsiteX43" fmla="*/ 1149468 w 12192000"/>
              <a:gd name="connsiteY43" fmla="*/ 6497288 h 6858000"/>
              <a:gd name="connsiteX44" fmla="*/ 1287036 w 12192000"/>
              <a:gd name="connsiteY44" fmla="*/ 6497288 h 6858000"/>
              <a:gd name="connsiteX45" fmla="*/ 1286467 w 12192000"/>
              <a:gd name="connsiteY45" fmla="*/ 6495468 h 6858000"/>
              <a:gd name="connsiteX46" fmla="*/ 1265416 w 12192000"/>
              <a:gd name="connsiteY46" fmla="*/ 6430553 h 6858000"/>
              <a:gd name="connsiteX47" fmla="*/ 1250397 w 12192000"/>
              <a:gd name="connsiteY47" fmla="*/ 6387883 h 6858000"/>
              <a:gd name="connsiteX48" fmla="*/ 1231224 w 12192000"/>
              <a:gd name="connsiteY48" fmla="*/ 6339012 h 6858000"/>
              <a:gd name="connsiteX49" fmla="*/ 1227070 w 12192000"/>
              <a:gd name="connsiteY49" fmla="*/ 6328885 h 6858000"/>
              <a:gd name="connsiteX50" fmla="*/ 1217342 w 12192000"/>
              <a:gd name="connsiteY50" fmla="*/ 6322741 h 6858000"/>
              <a:gd name="connsiteX51" fmla="*/ 1173420 w 12192000"/>
              <a:gd name="connsiteY51" fmla="*/ 6297196 h 6858000"/>
              <a:gd name="connsiteX52" fmla="*/ 1152370 w 12192000"/>
              <a:gd name="connsiteY52" fmla="*/ 6284736 h 6858000"/>
              <a:gd name="connsiteX53" fmla="*/ 1149468 w 12192000"/>
              <a:gd name="connsiteY53" fmla="*/ 6280185 h 6858000"/>
              <a:gd name="connsiteX54" fmla="*/ 825747 w 12192000"/>
              <a:gd name="connsiteY54" fmla="*/ 6269204 h 6858000"/>
              <a:gd name="connsiteX55" fmla="*/ 846797 w 12192000"/>
              <a:gd name="connsiteY55" fmla="*/ 6269204 h 6858000"/>
              <a:gd name="connsiteX56" fmla="*/ 853397 w 12192000"/>
              <a:gd name="connsiteY56" fmla="*/ 6271366 h 6858000"/>
              <a:gd name="connsiteX57" fmla="*/ 856697 w 12192000"/>
              <a:gd name="connsiteY57" fmla="*/ 6278876 h 6858000"/>
              <a:gd name="connsiteX58" fmla="*/ 856697 w 12192000"/>
              <a:gd name="connsiteY58" fmla="*/ 6326666 h 6858000"/>
              <a:gd name="connsiteX59" fmla="*/ 854194 w 12192000"/>
              <a:gd name="connsiteY59" fmla="*/ 6334347 h 6858000"/>
              <a:gd name="connsiteX60" fmla="*/ 848504 w 12192000"/>
              <a:gd name="connsiteY60" fmla="*/ 6336679 h 6858000"/>
              <a:gd name="connsiteX61" fmla="*/ 825747 w 12192000"/>
              <a:gd name="connsiteY61" fmla="*/ 6336679 h 6858000"/>
              <a:gd name="connsiteX62" fmla="*/ 1340458 w 12192000"/>
              <a:gd name="connsiteY62" fmla="*/ 6227787 h 6858000"/>
              <a:gd name="connsiteX63" fmla="*/ 1340118 w 12192000"/>
              <a:gd name="connsiteY63" fmla="*/ 6237366 h 6858000"/>
              <a:gd name="connsiteX64" fmla="*/ 1340117 w 12192000"/>
              <a:gd name="connsiteY64" fmla="*/ 6237345 h 6858000"/>
              <a:gd name="connsiteX65" fmla="*/ 1340117 w 12192000"/>
              <a:gd name="connsiteY65" fmla="*/ 6237402 h 6858000"/>
              <a:gd name="connsiteX66" fmla="*/ 1340118 w 12192000"/>
              <a:gd name="connsiteY66" fmla="*/ 6237366 h 6858000"/>
              <a:gd name="connsiteX67" fmla="*/ 1341653 w 12192000"/>
              <a:gd name="connsiteY67" fmla="*/ 6262719 h 6858000"/>
              <a:gd name="connsiteX68" fmla="*/ 1340003 w 12192000"/>
              <a:gd name="connsiteY68" fmla="*/ 6335087 h 6858000"/>
              <a:gd name="connsiteX69" fmla="*/ 1337044 w 12192000"/>
              <a:gd name="connsiteY69" fmla="*/ 6383844 h 6858000"/>
              <a:gd name="connsiteX70" fmla="*/ 1337044 w 12192000"/>
              <a:gd name="connsiteY70" fmla="*/ 6386518 h 6858000"/>
              <a:gd name="connsiteX71" fmla="*/ 1339149 w 12192000"/>
              <a:gd name="connsiteY71" fmla="*/ 6388452 h 6858000"/>
              <a:gd name="connsiteX72" fmla="*/ 1340060 w 12192000"/>
              <a:gd name="connsiteY72" fmla="*/ 6387883 h 6858000"/>
              <a:gd name="connsiteX73" fmla="*/ 1352576 w 12192000"/>
              <a:gd name="connsiteY73" fmla="*/ 6349595 h 6858000"/>
              <a:gd name="connsiteX74" fmla="*/ 1368051 w 12192000"/>
              <a:gd name="connsiteY74" fmla="*/ 6297879 h 6858000"/>
              <a:gd name="connsiteX75" fmla="*/ 1380909 w 12192000"/>
              <a:gd name="connsiteY75" fmla="*/ 6239166 h 6858000"/>
              <a:gd name="connsiteX76" fmla="*/ 1377552 w 12192000"/>
              <a:gd name="connsiteY76" fmla="*/ 6227787 h 6858000"/>
              <a:gd name="connsiteX77" fmla="*/ 1405202 w 12192000"/>
              <a:gd name="connsiteY77" fmla="*/ 6227730 h 6858000"/>
              <a:gd name="connsiteX78" fmla="*/ 1404861 w 12192000"/>
              <a:gd name="connsiteY78" fmla="*/ 6229039 h 6858000"/>
              <a:gd name="connsiteX79" fmla="*/ 1386655 w 12192000"/>
              <a:gd name="connsiteY79" fmla="*/ 6283428 h 6858000"/>
              <a:gd name="connsiteX80" fmla="*/ 1373115 w 12192000"/>
              <a:gd name="connsiteY80" fmla="*/ 6321774 h 6858000"/>
              <a:gd name="connsiteX81" fmla="*/ 1356786 w 12192000"/>
              <a:gd name="connsiteY81" fmla="*/ 6357218 h 6858000"/>
              <a:gd name="connsiteX82" fmla="*/ 1343928 w 12192000"/>
              <a:gd name="connsiteY82" fmla="*/ 6391923 h 6858000"/>
              <a:gd name="connsiteX83" fmla="*/ 1353430 w 12192000"/>
              <a:gd name="connsiteY83" fmla="*/ 6400058 h 6858000"/>
              <a:gd name="connsiteX84" fmla="*/ 1415158 w 12192000"/>
              <a:gd name="connsiteY84" fmla="*/ 6451262 h 6858000"/>
              <a:gd name="connsiteX85" fmla="*/ 1419027 w 12192000"/>
              <a:gd name="connsiteY85" fmla="*/ 6455643 h 6858000"/>
              <a:gd name="connsiteX86" fmla="*/ 1419027 w 12192000"/>
              <a:gd name="connsiteY86" fmla="*/ 6227730 h 6858000"/>
              <a:gd name="connsiteX87" fmla="*/ 1206418 w 12192000"/>
              <a:gd name="connsiteY87" fmla="*/ 6227730 h 6858000"/>
              <a:gd name="connsiteX88" fmla="*/ 1210003 w 12192000"/>
              <a:gd name="connsiteY88" fmla="*/ 6238255 h 6858000"/>
              <a:gd name="connsiteX89" fmla="*/ 1232760 w 12192000"/>
              <a:gd name="connsiteY89" fmla="*/ 6307266 h 6858000"/>
              <a:gd name="connsiteX90" fmla="*/ 1232987 w 12192000"/>
              <a:gd name="connsiteY90" fmla="*/ 6307266 h 6858000"/>
              <a:gd name="connsiteX91" fmla="*/ 1251421 w 12192000"/>
              <a:gd name="connsiteY91" fmla="*/ 6324334 h 6858000"/>
              <a:gd name="connsiteX92" fmla="*/ 1326804 w 12192000"/>
              <a:gd name="connsiteY92" fmla="*/ 6378781 h 6858000"/>
              <a:gd name="connsiteX93" fmla="*/ 1328169 w 12192000"/>
              <a:gd name="connsiteY93" fmla="*/ 6379691 h 6858000"/>
              <a:gd name="connsiteX94" fmla="*/ 1328169 w 12192000"/>
              <a:gd name="connsiteY94" fmla="*/ 6379179 h 6858000"/>
              <a:gd name="connsiteX95" fmla="*/ 1328909 w 12192000"/>
              <a:gd name="connsiteY95" fmla="*/ 6343336 h 6858000"/>
              <a:gd name="connsiteX96" fmla="*/ 1320716 w 12192000"/>
              <a:gd name="connsiteY96" fmla="*/ 6252592 h 6858000"/>
              <a:gd name="connsiteX97" fmla="*/ 1315653 w 12192000"/>
              <a:gd name="connsiteY97" fmla="*/ 6232338 h 6858000"/>
              <a:gd name="connsiteX98" fmla="*/ 1315027 w 12192000"/>
              <a:gd name="connsiteY98" fmla="*/ 6227730 h 6858000"/>
              <a:gd name="connsiteX99" fmla="*/ 1149468 w 12192000"/>
              <a:gd name="connsiteY99" fmla="*/ 6227730 h 6858000"/>
              <a:gd name="connsiteX100" fmla="*/ 1149468 w 12192000"/>
              <a:gd name="connsiteY100" fmla="*/ 6262378 h 6858000"/>
              <a:gd name="connsiteX101" fmla="*/ 1155727 w 12192000"/>
              <a:gd name="connsiteY101" fmla="*/ 6259761 h 6858000"/>
              <a:gd name="connsiteX102" fmla="*/ 1181727 w 12192000"/>
              <a:gd name="connsiteY102" fmla="*/ 6278422 h 6858000"/>
              <a:gd name="connsiteX103" fmla="*/ 1217854 w 12192000"/>
              <a:gd name="connsiteY103" fmla="*/ 6301520 h 6858000"/>
              <a:gd name="connsiteX104" fmla="*/ 1217854 w 12192000"/>
              <a:gd name="connsiteY104" fmla="*/ 6299984 h 6858000"/>
              <a:gd name="connsiteX105" fmla="*/ 1198112 w 12192000"/>
              <a:gd name="connsiteY105" fmla="*/ 6254071 h 6858000"/>
              <a:gd name="connsiteX106" fmla="*/ 1187075 w 12192000"/>
              <a:gd name="connsiteY106" fmla="*/ 6227730 h 6858000"/>
              <a:gd name="connsiteX107" fmla="*/ 778241 w 12192000"/>
              <a:gd name="connsiteY107" fmla="*/ 6227673 h 6858000"/>
              <a:gd name="connsiteX108" fmla="*/ 778241 w 12192000"/>
              <a:gd name="connsiteY108" fmla="*/ 6497174 h 6858000"/>
              <a:gd name="connsiteX109" fmla="*/ 857607 w 12192000"/>
              <a:gd name="connsiteY109" fmla="*/ 6497174 h 6858000"/>
              <a:gd name="connsiteX110" fmla="*/ 877292 w 12192000"/>
              <a:gd name="connsiteY110" fmla="*/ 6495069 h 6858000"/>
              <a:gd name="connsiteX111" fmla="*/ 892312 w 12192000"/>
              <a:gd name="connsiteY111" fmla="*/ 6487957 h 6858000"/>
              <a:gd name="connsiteX112" fmla="*/ 901927 w 12192000"/>
              <a:gd name="connsiteY112" fmla="*/ 6474417 h 6858000"/>
              <a:gd name="connsiteX113" fmla="*/ 905397 w 12192000"/>
              <a:gd name="connsiteY113" fmla="*/ 6453651 h 6858000"/>
              <a:gd name="connsiteX114" fmla="*/ 905397 w 12192000"/>
              <a:gd name="connsiteY114" fmla="*/ 6380088 h 6858000"/>
              <a:gd name="connsiteX115" fmla="*/ 899025 w 12192000"/>
              <a:gd name="connsiteY115" fmla="*/ 6364500 h 6858000"/>
              <a:gd name="connsiteX116" fmla="*/ 887647 w 12192000"/>
              <a:gd name="connsiteY116" fmla="*/ 6357388 h 6858000"/>
              <a:gd name="connsiteX117" fmla="*/ 887647 w 12192000"/>
              <a:gd name="connsiteY117" fmla="*/ 6354714 h 6858000"/>
              <a:gd name="connsiteX118" fmla="*/ 898456 w 12192000"/>
              <a:gd name="connsiteY118" fmla="*/ 6346806 h 6858000"/>
              <a:gd name="connsiteX119" fmla="*/ 904146 w 12192000"/>
              <a:gd name="connsiteY119" fmla="*/ 6330080 h 6858000"/>
              <a:gd name="connsiteX120" fmla="*/ 904146 w 12192000"/>
              <a:gd name="connsiteY120" fmla="*/ 6270740 h 6858000"/>
              <a:gd name="connsiteX121" fmla="*/ 900675 w 12192000"/>
              <a:gd name="connsiteY121" fmla="*/ 6249804 h 6858000"/>
              <a:gd name="connsiteX122" fmla="*/ 891288 w 12192000"/>
              <a:gd name="connsiteY122" fmla="*/ 6236718 h 6858000"/>
              <a:gd name="connsiteX123" fmla="*/ 876609 w 12192000"/>
              <a:gd name="connsiteY123" fmla="*/ 6229778 h 6858000"/>
              <a:gd name="connsiteX124" fmla="*/ 857550 w 12192000"/>
              <a:gd name="connsiteY124" fmla="*/ 6227673 h 6858000"/>
              <a:gd name="connsiteX125" fmla="*/ 989997 w 12192000"/>
              <a:gd name="connsiteY125" fmla="*/ 6222894 h 6858000"/>
              <a:gd name="connsiteX126" fmla="*/ 941126 w 12192000"/>
              <a:gd name="connsiteY126" fmla="*/ 6234216 h 6858000"/>
              <a:gd name="connsiteX127" fmla="*/ 926107 w 12192000"/>
              <a:gd name="connsiteY127" fmla="*/ 6270798 h 6858000"/>
              <a:gd name="connsiteX128" fmla="*/ 926107 w 12192000"/>
              <a:gd name="connsiteY128" fmla="*/ 6304933 h 6858000"/>
              <a:gd name="connsiteX129" fmla="*/ 931511 w 12192000"/>
              <a:gd name="connsiteY129" fmla="*/ 6333039 h 6858000"/>
              <a:gd name="connsiteX130" fmla="*/ 946531 w 12192000"/>
              <a:gd name="connsiteY130" fmla="*/ 6351529 h 6858000"/>
              <a:gd name="connsiteX131" fmla="*/ 1001205 w 12192000"/>
              <a:gd name="connsiteY131" fmla="*/ 6398864 h 6858000"/>
              <a:gd name="connsiteX132" fmla="*/ 1005415 w 12192000"/>
              <a:gd name="connsiteY132" fmla="*/ 6404837 h 6858000"/>
              <a:gd name="connsiteX133" fmla="*/ 1006553 w 12192000"/>
              <a:gd name="connsiteY133" fmla="*/ 6413485 h 6858000"/>
              <a:gd name="connsiteX134" fmla="*/ 1006553 w 12192000"/>
              <a:gd name="connsiteY134" fmla="*/ 6449328 h 6858000"/>
              <a:gd name="connsiteX135" fmla="*/ 1001945 w 12192000"/>
              <a:gd name="connsiteY135" fmla="*/ 6457975 h 6858000"/>
              <a:gd name="connsiteX136" fmla="*/ 989997 w 12192000"/>
              <a:gd name="connsiteY136" fmla="*/ 6460479 h 6858000"/>
              <a:gd name="connsiteX137" fmla="*/ 976741 w 12192000"/>
              <a:gd name="connsiteY137" fmla="*/ 6457975 h 6858000"/>
              <a:gd name="connsiteX138" fmla="*/ 971905 w 12192000"/>
              <a:gd name="connsiteY138" fmla="*/ 6449328 h 6858000"/>
              <a:gd name="connsiteX139" fmla="*/ 971905 w 12192000"/>
              <a:gd name="connsiteY139" fmla="*/ 6392435 h 6858000"/>
              <a:gd name="connsiteX140" fmla="*/ 924969 w 12192000"/>
              <a:gd name="connsiteY140" fmla="*/ 6392435 h 6858000"/>
              <a:gd name="connsiteX141" fmla="*/ 924969 w 12192000"/>
              <a:gd name="connsiteY141" fmla="*/ 6454107 h 6858000"/>
              <a:gd name="connsiteX142" fmla="*/ 928610 w 12192000"/>
              <a:gd name="connsiteY142" fmla="*/ 6476864 h 6858000"/>
              <a:gd name="connsiteX143" fmla="*/ 939988 w 12192000"/>
              <a:gd name="connsiteY143" fmla="*/ 6491485 h 6858000"/>
              <a:gd name="connsiteX144" fmla="*/ 960186 w 12192000"/>
              <a:gd name="connsiteY144" fmla="*/ 6499336 h 6858000"/>
              <a:gd name="connsiteX145" fmla="*/ 989997 w 12192000"/>
              <a:gd name="connsiteY145" fmla="*/ 6501669 h 6858000"/>
              <a:gd name="connsiteX146" fmla="*/ 1038925 w 12192000"/>
              <a:gd name="connsiteY146" fmla="*/ 6490802 h 6858000"/>
              <a:gd name="connsiteX147" fmla="*/ 1054173 w 12192000"/>
              <a:gd name="connsiteY147" fmla="*/ 6454448 h 6858000"/>
              <a:gd name="connsiteX148" fmla="*/ 1054173 w 12192000"/>
              <a:gd name="connsiteY148" fmla="*/ 6408535 h 6858000"/>
              <a:gd name="connsiteX149" fmla="*/ 1049564 w 12192000"/>
              <a:gd name="connsiteY149" fmla="*/ 6384697 h 6858000"/>
              <a:gd name="connsiteX150" fmla="*/ 1037219 w 12192000"/>
              <a:gd name="connsiteY150" fmla="*/ 6369678 h 6858000"/>
              <a:gd name="connsiteX151" fmla="*/ 978676 w 12192000"/>
              <a:gd name="connsiteY151" fmla="*/ 6316141 h 6858000"/>
              <a:gd name="connsiteX152" fmla="*/ 975035 w 12192000"/>
              <a:gd name="connsiteY152" fmla="*/ 6310452 h 6858000"/>
              <a:gd name="connsiteX153" fmla="*/ 973669 w 12192000"/>
              <a:gd name="connsiteY153" fmla="*/ 6300439 h 6858000"/>
              <a:gd name="connsiteX154" fmla="*/ 973669 w 12192000"/>
              <a:gd name="connsiteY154" fmla="*/ 6274098 h 6858000"/>
              <a:gd name="connsiteX155" fmla="*/ 989997 w 12192000"/>
              <a:gd name="connsiteY155" fmla="*/ 6264824 h 6858000"/>
              <a:gd name="connsiteX156" fmla="*/ 1005814 w 12192000"/>
              <a:gd name="connsiteY156" fmla="*/ 6274098 h 6858000"/>
              <a:gd name="connsiteX157" fmla="*/ 1005814 w 12192000"/>
              <a:gd name="connsiteY157" fmla="*/ 6320408 h 6858000"/>
              <a:gd name="connsiteX158" fmla="*/ 1053319 w 12192000"/>
              <a:gd name="connsiteY158" fmla="*/ 6320408 h 6858000"/>
              <a:gd name="connsiteX159" fmla="*/ 1053319 w 12192000"/>
              <a:gd name="connsiteY159" fmla="*/ 6268863 h 6858000"/>
              <a:gd name="connsiteX160" fmla="*/ 1039324 w 12192000"/>
              <a:gd name="connsiteY160" fmla="*/ 6233874 h 6858000"/>
              <a:gd name="connsiteX161" fmla="*/ 989997 w 12192000"/>
              <a:gd name="connsiteY161" fmla="*/ 6222894 h 6858000"/>
              <a:gd name="connsiteX162" fmla="*/ 692788 w 12192000"/>
              <a:gd name="connsiteY162" fmla="*/ 6222893 h 6858000"/>
              <a:gd name="connsiteX163" fmla="*/ 661440 w 12192000"/>
              <a:gd name="connsiteY163" fmla="*/ 6226022 h 6858000"/>
              <a:gd name="connsiteX164" fmla="*/ 642324 w 12192000"/>
              <a:gd name="connsiteY164" fmla="*/ 6234898 h 6858000"/>
              <a:gd name="connsiteX165" fmla="*/ 632709 w 12192000"/>
              <a:gd name="connsiteY165" fmla="*/ 6249121 h 6858000"/>
              <a:gd name="connsiteX166" fmla="*/ 630035 w 12192000"/>
              <a:gd name="connsiteY166" fmla="*/ 6268408 h 6858000"/>
              <a:gd name="connsiteX167" fmla="*/ 630035 w 12192000"/>
              <a:gd name="connsiteY167" fmla="*/ 6456154 h 6858000"/>
              <a:gd name="connsiteX168" fmla="*/ 632709 w 12192000"/>
              <a:gd name="connsiteY168" fmla="*/ 6475384 h 6858000"/>
              <a:gd name="connsiteX169" fmla="*/ 642324 w 12192000"/>
              <a:gd name="connsiteY169" fmla="*/ 6489607 h 6858000"/>
              <a:gd name="connsiteX170" fmla="*/ 661440 w 12192000"/>
              <a:gd name="connsiteY170" fmla="*/ 6498482 h 6858000"/>
              <a:gd name="connsiteX171" fmla="*/ 692788 w 12192000"/>
              <a:gd name="connsiteY171" fmla="*/ 6501555 h 6858000"/>
              <a:gd name="connsiteX172" fmla="*/ 724364 w 12192000"/>
              <a:gd name="connsiteY172" fmla="*/ 6498482 h 6858000"/>
              <a:gd name="connsiteX173" fmla="*/ 743594 w 12192000"/>
              <a:gd name="connsiteY173" fmla="*/ 6489607 h 6858000"/>
              <a:gd name="connsiteX174" fmla="*/ 753265 w 12192000"/>
              <a:gd name="connsiteY174" fmla="*/ 6475384 h 6858000"/>
              <a:gd name="connsiteX175" fmla="*/ 755939 w 12192000"/>
              <a:gd name="connsiteY175" fmla="*/ 6456154 h 6858000"/>
              <a:gd name="connsiteX176" fmla="*/ 755939 w 12192000"/>
              <a:gd name="connsiteY176" fmla="*/ 6389760 h 6858000"/>
              <a:gd name="connsiteX177" fmla="*/ 708604 w 12192000"/>
              <a:gd name="connsiteY177" fmla="*/ 6389760 h 6858000"/>
              <a:gd name="connsiteX178" fmla="*/ 708604 w 12192000"/>
              <a:gd name="connsiteY178" fmla="*/ 6447620 h 6858000"/>
              <a:gd name="connsiteX179" fmla="*/ 704508 w 12192000"/>
              <a:gd name="connsiteY179" fmla="*/ 6457292 h 6858000"/>
              <a:gd name="connsiteX180" fmla="*/ 692788 w 12192000"/>
              <a:gd name="connsiteY180" fmla="*/ 6459966 h 6858000"/>
              <a:gd name="connsiteX181" fmla="*/ 681409 w 12192000"/>
              <a:gd name="connsiteY181" fmla="*/ 6457292 h 6858000"/>
              <a:gd name="connsiteX182" fmla="*/ 677143 w 12192000"/>
              <a:gd name="connsiteY182" fmla="*/ 6447620 h 6858000"/>
              <a:gd name="connsiteX183" fmla="*/ 677143 w 12192000"/>
              <a:gd name="connsiteY183" fmla="*/ 6276942 h 6858000"/>
              <a:gd name="connsiteX184" fmla="*/ 681409 w 12192000"/>
              <a:gd name="connsiteY184" fmla="*/ 6267327 h 6858000"/>
              <a:gd name="connsiteX185" fmla="*/ 692788 w 12192000"/>
              <a:gd name="connsiteY185" fmla="*/ 6264596 h 6858000"/>
              <a:gd name="connsiteX186" fmla="*/ 704508 w 12192000"/>
              <a:gd name="connsiteY186" fmla="*/ 6267327 h 6858000"/>
              <a:gd name="connsiteX187" fmla="*/ 708604 w 12192000"/>
              <a:gd name="connsiteY187" fmla="*/ 6276942 h 6858000"/>
              <a:gd name="connsiteX188" fmla="*/ 708604 w 12192000"/>
              <a:gd name="connsiteY188" fmla="*/ 6332355 h 6858000"/>
              <a:gd name="connsiteX189" fmla="*/ 755939 w 12192000"/>
              <a:gd name="connsiteY189" fmla="*/ 6332355 h 6858000"/>
              <a:gd name="connsiteX190" fmla="*/ 755939 w 12192000"/>
              <a:gd name="connsiteY190" fmla="*/ 6268408 h 6858000"/>
              <a:gd name="connsiteX191" fmla="*/ 753265 w 12192000"/>
              <a:gd name="connsiteY191" fmla="*/ 6249064 h 6858000"/>
              <a:gd name="connsiteX192" fmla="*/ 743594 w 12192000"/>
              <a:gd name="connsiteY192" fmla="*/ 6234841 h 6858000"/>
              <a:gd name="connsiteX193" fmla="*/ 724364 w 12192000"/>
              <a:gd name="connsiteY193" fmla="*/ 6225966 h 6858000"/>
              <a:gd name="connsiteX194" fmla="*/ 692788 w 12192000"/>
              <a:gd name="connsiteY194" fmla="*/ 6222893 h 6858000"/>
              <a:gd name="connsiteX195" fmla="*/ 0 w 12192000"/>
              <a:gd name="connsiteY195" fmla="*/ 0 h 6858000"/>
              <a:gd name="connsiteX196" fmla="*/ 12192000 w 12192000"/>
              <a:gd name="connsiteY196" fmla="*/ 0 h 6858000"/>
              <a:gd name="connsiteX197" fmla="*/ 12192000 w 12192000"/>
              <a:gd name="connsiteY197" fmla="*/ 6858000 h 6858000"/>
              <a:gd name="connsiteX198" fmla="*/ 0 w 12192000"/>
              <a:gd name="connsiteY1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0" h="6858000">
                <a:moveTo>
                  <a:pt x="1329876" y="6439087"/>
                </a:moveTo>
                <a:lnTo>
                  <a:pt x="1324187" y="6453879"/>
                </a:lnTo>
                <a:cubicBezTo>
                  <a:pt x="1319237" y="6468557"/>
                  <a:pt x="1314572" y="6483008"/>
                  <a:pt x="1310134" y="6497573"/>
                </a:cubicBezTo>
                <a:lnTo>
                  <a:pt x="1327942" y="6497573"/>
                </a:lnTo>
                <a:lnTo>
                  <a:pt x="1330047" y="6439713"/>
                </a:lnTo>
                <a:lnTo>
                  <a:pt x="1330047" y="6439087"/>
                </a:lnTo>
                <a:close/>
                <a:moveTo>
                  <a:pt x="1343701" y="6404496"/>
                </a:moveTo>
                <a:cubicBezTo>
                  <a:pt x="1343416" y="6404894"/>
                  <a:pt x="1343416" y="6406317"/>
                  <a:pt x="1343075" y="6406829"/>
                </a:cubicBezTo>
                <a:cubicBezTo>
                  <a:pt x="1342472" y="6408322"/>
                  <a:pt x="1341688" y="6409736"/>
                  <a:pt x="1340742" y="6411039"/>
                </a:cubicBezTo>
                <a:cubicBezTo>
                  <a:pt x="1339832" y="6413599"/>
                  <a:pt x="1339092" y="6415419"/>
                  <a:pt x="1338410" y="6417012"/>
                </a:cubicBezTo>
                <a:cubicBezTo>
                  <a:pt x="1338410" y="6419629"/>
                  <a:pt x="1338410" y="6422247"/>
                  <a:pt x="1338410" y="6424921"/>
                </a:cubicBezTo>
                <a:cubicBezTo>
                  <a:pt x="1338410" y="6441363"/>
                  <a:pt x="1336305" y="6469411"/>
                  <a:pt x="1336817" y="6471516"/>
                </a:cubicBezTo>
                <a:cubicBezTo>
                  <a:pt x="1336817" y="6471516"/>
                  <a:pt x="1336248" y="6487560"/>
                  <a:pt x="1335849" y="6497174"/>
                </a:cubicBezTo>
                <a:lnTo>
                  <a:pt x="1418970" y="6497174"/>
                </a:lnTo>
                <a:lnTo>
                  <a:pt x="1418970" y="6456610"/>
                </a:lnTo>
                <a:lnTo>
                  <a:pt x="1416694" y="6456610"/>
                </a:lnTo>
                <a:cubicBezTo>
                  <a:pt x="1396270" y="6441875"/>
                  <a:pt x="1376187" y="6427026"/>
                  <a:pt x="1355648" y="6412461"/>
                </a:cubicBezTo>
                <a:lnTo>
                  <a:pt x="1355705" y="6412518"/>
                </a:lnTo>
                <a:cubicBezTo>
                  <a:pt x="1349390" y="6408137"/>
                  <a:pt x="1349390" y="6408137"/>
                  <a:pt x="1348081" y="6407113"/>
                </a:cubicBezTo>
                <a:cubicBezTo>
                  <a:pt x="1348081" y="6407113"/>
                  <a:pt x="1348081" y="6407113"/>
                  <a:pt x="1347683" y="6406772"/>
                </a:cubicBezTo>
                <a:lnTo>
                  <a:pt x="1345976" y="6405805"/>
                </a:lnTo>
                <a:cubicBezTo>
                  <a:pt x="1345976" y="6405805"/>
                  <a:pt x="1345976" y="6405805"/>
                  <a:pt x="1345578" y="6405805"/>
                </a:cubicBezTo>
                <a:cubicBezTo>
                  <a:pt x="1344986" y="6405321"/>
                  <a:pt x="1344359" y="6404883"/>
                  <a:pt x="1343701" y="6404496"/>
                </a:cubicBezTo>
                <a:close/>
                <a:moveTo>
                  <a:pt x="825747" y="6378211"/>
                </a:moveTo>
                <a:lnTo>
                  <a:pt x="848504" y="6378211"/>
                </a:lnTo>
                <a:cubicBezTo>
                  <a:pt x="850769" y="6378288"/>
                  <a:pt x="852971" y="6378976"/>
                  <a:pt x="854876" y="6380202"/>
                </a:cubicBezTo>
                <a:cubicBezTo>
                  <a:pt x="856877" y="6381382"/>
                  <a:pt x="858059" y="6383572"/>
                  <a:pt x="857949" y="6385892"/>
                </a:cubicBezTo>
                <a:lnTo>
                  <a:pt x="857949" y="6445970"/>
                </a:lnTo>
                <a:cubicBezTo>
                  <a:pt x="858261" y="6448869"/>
                  <a:pt x="857030" y="6451719"/>
                  <a:pt x="854706" y="6453480"/>
                </a:cubicBezTo>
                <a:cubicBezTo>
                  <a:pt x="852462" y="6454900"/>
                  <a:pt x="849851" y="6455632"/>
                  <a:pt x="847196" y="6455585"/>
                </a:cubicBezTo>
                <a:lnTo>
                  <a:pt x="825747" y="6455585"/>
                </a:lnTo>
                <a:close/>
                <a:moveTo>
                  <a:pt x="1256142" y="6345498"/>
                </a:moveTo>
                <a:cubicBezTo>
                  <a:pt x="1254435" y="6345839"/>
                  <a:pt x="1254777" y="6348058"/>
                  <a:pt x="1254435" y="6349253"/>
                </a:cubicBezTo>
                <a:cubicBezTo>
                  <a:pt x="1261433" y="6393686"/>
                  <a:pt x="1277932" y="6437778"/>
                  <a:pt x="1291473" y="6482155"/>
                </a:cubicBezTo>
                <a:cubicBezTo>
                  <a:pt x="1293236" y="6487218"/>
                  <a:pt x="1294431" y="6492225"/>
                  <a:pt x="1295910" y="6497231"/>
                </a:cubicBezTo>
                <a:lnTo>
                  <a:pt x="1303477" y="6497231"/>
                </a:lnTo>
                <a:cubicBezTo>
                  <a:pt x="1311158" y="6474474"/>
                  <a:pt x="1318554" y="6452058"/>
                  <a:pt x="1326234" y="6428960"/>
                </a:cubicBezTo>
                <a:cubicBezTo>
                  <a:pt x="1327486" y="6424920"/>
                  <a:pt x="1328738" y="6420767"/>
                  <a:pt x="1330046" y="6416443"/>
                </a:cubicBezTo>
                <a:lnTo>
                  <a:pt x="1329648" y="6416330"/>
                </a:lnTo>
                <a:lnTo>
                  <a:pt x="1329648" y="6394312"/>
                </a:lnTo>
                <a:cubicBezTo>
                  <a:pt x="1328646" y="6393672"/>
                  <a:pt x="1327744" y="6392886"/>
                  <a:pt x="1326974" y="6391979"/>
                </a:cubicBezTo>
                <a:cubicBezTo>
                  <a:pt x="1304217" y="6375253"/>
                  <a:pt x="1279923" y="6360347"/>
                  <a:pt x="1256142" y="6345498"/>
                </a:cubicBezTo>
                <a:close/>
                <a:moveTo>
                  <a:pt x="1149468" y="6280185"/>
                </a:moveTo>
                <a:lnTo>
                  <a:pt x="1149468" y="6497288"/>
                </a:lnTo>
                <a:lnTo>
                  <a:pt x="1287036" y="6497288"/>
                </a:lnTo>
                <a:lnTo>
                  <a:pt x="1286467" y="6495468"/>
                </a:lnTo>
                <a:lnTo>
                  <a:pt x="1265416" y="6430553"/>
                </a:lnTo>
                <a:lnTo>
                  <a:pt x="1250397" y="6387883"/>
                </a:lnTo>
                <a:lnTo>
                  <a:pt x="1231224" y="6339012"/>
                </a:lnTo>
                <a:lnTo>
                  <a:pt x="1227070" y="6328885"/>
                </a:lnTo>
                <a:lnTo>
                  <a:pt x="1217342" y="6322741"/>
                </a:lnTo>
                <a:lnTo>
                  <a:pt x="1173420" y="6297196"/>
                </a:lnTo>
                <a:cubicBezTo>
                  <a:pt x="1167105" y="6292246"/>
                  <a:pt x="1157320" y="6291165"/>
                  <a:pt x="1152370" y="6284736"/>
                </a:cubicBezTo>
                <a:cubicBezTo>
                  <a:pt x="1151517" y="6283257"/>
                  <a:pt x="1150492" y="6281721"/>
                  <a:pt x="1149468" y="6280185"/>
                </a:cubicBezTo>
                <a:close/>
                <a:moveTo>
                  <a:pt x="825747" y="6269204"/>
                </a:moveTo>
                <a:lnTo>
                  <a:pt x="846797" y="6269204"/>
                </a:lnTo>
                <a:cubicBezTo>
                  <a:pt x="849162" y="6269262"/>
                  <a:pt x="851457" y="6270014"/>
                  <a:pt x="853397" y="6271366"/>
                </a:cubicBezTo>
                <a:cubicBezTo>
                  <a:pt x="855781" y="6273083"/>
                  <a:pt x="857044" y="6275959"/>
                  <a:pt x="856697" y="6278876"/>
                </a:cubicBezTo>
                <a:lnTo>
                  <a:pt x="856697" y="6326666"/>
                </a:lnTo>
                <a:cubicBezTo>
                  <a:pt x="856964" y="6329463"/>
                  <a:pt x="856057" y="6332244"/>
                  <a:pt x="854194" y="6334347"/>
                </a:cubicBezTo>
                <a:cubicBezTo>
                  <a:pt x="852675" y="6335838"/>
                  <a:pt x="850633" y="6336676"/>
                  <a:pt x="848504" y="6336679"/>
                </a:cubicBezTo>
                <a:lnTo>
                  <a:pt x="825747" y="6336679"/>
                </a:lnTo>
                <a:close/>
                <a:moveTo>
                  <a:pt x="1340458" y="6227787"/>
                </a:moveTo>
                <a:lnTo>
                  <a:pt x="1340118" y="6237366"/>
                </a:lnTo>
                <a:lnTo>
                  <a:pt x="1340117" y="6237345"/>
                </a:lnTo>
                <a:lnTo>
                  <a:pt x="1340117" y="6237402"/>
                </a:lnTo>
                <a:lnTo>
                  <a:pt x="1340118" y="6237366"/>
                </a:lnTo>
                <a:lnTo>
                  <a:pt x="1341653" y="6262719"/>
                </a:lnTo>
                <a:cubicBezTo>
                  <a:pt x="1343491" y="6286837"/>
                  <a:pt x="1342939" y="6311078"/>
                  <a:pt x="1340003" y="6335087"/>
                </a:cubicBezTo>
                <a:cubicBezTo>
                  <a:pt x="1338637" y="6351244"/>
                  <a:pt x="1337329" y="6367630"/>
                  <a:pt x="1337044" y="6383844"/>
                </a:cubicBezTo>
                <a:lnTo>
                  <a:pt x="1337044" y="6386518"/>
                </a:lnTo>
                <a:cubicBezTo>
                  <a:pt x="1337803" y="6387097"/>
                  <a:pt x="1338508" y="6387745"/>
                  <a:pt x="1339149" y="6388452"/>
                </a:cubicBezTo>
                <a:lnTo>
                  <a:pt x="1340060" y="6387883"/>
                </a:lnTo>
                <a:lnTo>
                  <a:pt x="1352576" y="6349595"/>
                </a:lnTo>
                <a:lnTo>
                  <a:pt x="1368051" y="6297879"/>
                </a:lnTo>
                <a:cubicBezTo>
                  <a:pt x="1372716" y="6278535"/>
                  <a:pt x="1380112" y="6258850"/>
                  <a:pt x="1380909" y="6239166"/>
                </a:cubicBezTo>
                <a:cubicBezTo>
                  <a:pt x="1378932" y="6235680"/>
                  <a:pt x="1377783" y="6231787"/>
                  <a:pt x="1377552" y="6227787"/>
                </a:cubicBezTo>
                <a:close/>
                <a:moveTo>
                  <a:pt x="1405202" y="6227730"/>
                </a:moveTo>
                <a:cubicBezTo>
                  <a:pt x="1405202" y="6228128"/>
                  <a:pt x="1405202" y="6228583"/>
                  <a:pt x="1404861" y="6229039"/>
                </a:cubicBezTo>
                <a:cubicBezTo>
                  <a:pt x="1400389" y="6247665"/>
                  <a:pt x="1394298" y="6265864"/>
                  <a:pt x="1386655" y="6283428"/>
                </a:cubicBezTo>
                <a:cubicBezTo>
                  <a:pt x="1381450" y="6295955"/>
                  <a:pt x="1376930" y="6308756"/>
                  <a:pt x="1373115" y="6321774"/>
                </a:cubicBezTo>
                <a:cubicBezTo>
                  <a:pt x="1366477" y="6333001"/>
                  <a:pt x="1361005" y="6344877"/>
                  <a:pt x="1356786" y="6357218"/>
                </a:cubicBezTo>
                <a:lnTo>
                  <a:pt x="1343928" y="6391923"/>
                </a:lnTo>
                <a:cubicBezTo>
                  <a:pt x="1346830" y="6394767"/>
                  <a:pt x="1350699" y="6396929"/>
                  <a:pt x="1353430" y="6400058"/>
                </a:cubicBezTo>
                <a:cubicBezTo>
                  <a:pt x="1374651" y="6416387"/>
                  <a:pt x="1395644" y="6433341"/>
                  <a:pt x="1415158" y="6451262"/>
                </a:cubicBezTo>
                <a:cubicBezTo>
                  <a:pt x="1416313" y="6452838"/>
                  <a:pt x="1417605" y="6454304"/>
                  <a:pt x="1419027" y="6455643"/>
                </a:cubicBezTo>
                <a:lnTo>
                  <a:pt x="1419027" y="6227730"/>
                </a:lnTo>
                <a:close/>
                <a:moveTo>
                  <a:pt x="1206418" y="6227730"/>
                </a:moveTo>
                <a:cubicBezTo>
                  <a:pt x="1207613" y="6231200"/>
                  <a:pt x="1208751" y="6234728"/>
                  <a:pt x="1210003" y="6238255"/>
                </a:cubicBezTo>
                <a:cubicBezTo>
                  <a:pt x="1217626" y="6261012"/>
                  <a:pt x="1224795" y="6284509"/>
                  <a:pt x="1232760" y="6307266"/>
                </a:cubicBezTo>
                <a:lnTo>
                  <a:pt x="1232987" y="6307266"/>
                </a:lnTo>
                <a:cubicBezTo>
                  <a:pt x="1235206" y="6316710"/>
                  <a:pt x="1245163" y="6318645"/>
                  <a:pt x="1251421" y="6324334"/>
                </a:cubicBezTo>
                <a:cubicBezTo>
                  <a:pt x="1276567" y="6341402"/>
                  <a:pt x="1302283" y="6360177"/>
                  <a:pt x="1326804" y="6378781"/>
                </a:cubicBezTo>
                <a:lnTo>
                  <a:pt x="1328169" y="6379691"/>
                </a:lnTo>
                <a:lnTo>
                  <a:pt x="1328169" y="6379179"/>
                </a:lnTo>
                <a:cubicBezTo>
                  <a:pt x="1328169" y="6379179"/>
                  <a:pt x="1328169" y="6357673"/>
                  <a:pt x="1328909" y="6343336"/>
                </a:cubicBezTo>
                <a:cubicBezTo>
                  <a:pt x="1328331" y="6312932"/>
                  <a:pt x="1325593" y="6282608"/>
                  <a:pt x="1320716" y="6252592"/>
                </a:cubicBezTo>
                <a:cubicBezTo>
                  <a:pt x="1317218" y="6246427"/>
                  <a:pt x="1315468" y="6239424"/>
                  <a:pt x="1315653" y="6232338"/>
                </a:cubicBezTo>
                <a:cubicBezTo>
                  <a:pt x="1315669" y="6230780"/>
                  <a:pt x="1315458" y="6229228"/>
                  <a:pt x="1315027" y="6227730"/>
                </a:cubicBezTo>
                <a:close/>
                <a:moveTo>
                  <a:pt x="1149468" y="6227730"/>
                </a:moveTo>
                <a:lnTo>
                  <a:pt x="1149468" y="6262378"/>
                </a:lnTo>
                <a:cubicBezTo>
                  <a:pt x="1151280" y="6260956"/>
                  <a:pt x="1153442" y="6260052"/>
                  <a:pt x="1155727" y="6259761"/>
                </a:cubicBezTo>
                <a:cubicBezTo>
                  <a:pt x="1169210" y="6258338"/>
                  <a:pt x="1170974" y="6274098"/>
                  <a:pt x="1181727" y="6278422"/>
                </a:cubicBezTo>
                <a:cubicBezTo>
                  <a:pt x="1193504" y="6286387"/>
                  <a:pt x="1205508" y="6294067"/>
                  <a:pt x="1217854" y="6301520"/>
                </a:cubicBezTo>
                <a:lnTo>
                  <a:pt x="1217854" y="6299984"/>
                </a:lnTo>
                <a:lnTo>
                  <a:pt x="1198112" y="6254071"/>
                </a:lnTo>
                <a:cubicBezTo>
                  <a:pt x="1194357" y="6245651"/>
                  <a:pt x="1190773" y="6236662"/>
                  <a:pt x="1187075" y="6227730"/>
                </a:cubicBezTo>
                <a:close/>
                <a:moveTo>
                  <a:pt x="778241" y="6227673"/>
                </a:moveTo>
                <a:lnTo>
                  <a:pt x="778241" y="6497174"/>
                </a:lnTo>
                <a:lnTo>
                  <a:pt x="857607" y="6497174"/>
                </a:lnTo>
                <a:cubicBezTo>
                  <a:pt x="864229" y="6497249"/>
                  <a:pt x="870836" y="6496542"/>
                  <a:pt x="877292" y="6495069"/>
                </a:cubicBezTo>
                <a:cubicBezTo>
                  <a:pt x="882758" y="6493825"/>
                  <a:pt x="887885" y="6491397"/>
                  <a:pt x="892312" y="6487957"/>
                </a:cubicBezTo>
                <a:cubicBezTo>
                  <a:pt x="896604" y="6484324"/>
                  <a:pt x="899911" y="6479667"/>
                  <a:pt x="901927" y="6474417"/>
                </a:cubicBezTo>
                <a:cubicBezTo>
                  <a:pt x="904396" y="6467779"/>
                  <a:pt x="905574" y="6460731"/>
                  <a:pt x="905397" y="6453651"/>
                </a:cubicBezTo>
                <a:lnTo>
                  <a:pt x="905397" y="6380088"/>
                </a:lnTo>
                <a:cubicBezTo>
                  <a:pt x="905791" y="6374188"/>
                  <a:pt x="903440" y="6368435"/>
                  <a:pt x="899025" y="6364500"/>
                </a:cubicBezTo>
                <a:cubicBezTo>
                  <a:pt x="895671" y="6361490"/>
                  <a:pt x="891821" y="6359084"/>
                  <a:pt x="887647" y="6357388"/>
                </a:cubicBezTo>
                <a:lnTo>
                  <a:pt x="887647" y="6354714"/>
                </a:lnTo>
                <a:cubicBezTo>
                  <a:pt x="891671" y="6352708"/>
                  <a:pt x="895326" y="6350034"/>
                  <a:pt x="898456" y="6346806"/>
                </a:cubicBezTo>
                <a:cubicBezTo>
                  <a:pt x="902574" y="6342252"/>
                  <a:pt x="904633" y="6336201"/>
                  <a:pt x="904146" y="6330080"/>
                </a:cubicBezTo>
                <a:lnTo>
                  <a:pt x="904146" y="6270740"/>
                </a:lnTo>
                <a:cubicBezTo>
                  <a:pt x="904379" y="6263601"/>
                  <a:pt x="903200" y="6256486"/>
                  <a:pt x="900675" y="6249804"/>
                </a:cubicBezTo>
                <a:cubicBezTo>
                  <a:pt x="898716" y="6244711"/>
                  <a:pt x="895484" y="6240206"/>
                  <a:pt x="891288" y="6236718"/>
                </a:cubicBezTo>
                <a:cubicBezTo>
                  <a:pt x="886976" y="6233336"/>
                  <a:pt x="881960" y="6230964"/>
                  <a:pt x="876609" y="6229778"/>
                </a:cubicBezTo>
                <a:cubicBezTo>
                  <a:pt x="870364" y="6228311"/>
                  <a:pt x="863965" y="6227604"/>
                  <a:pt x="857550" y="6227673"/>
                </a:cubicBezTo>
                <a:close/>
                <a:moveTo>
                  <a:pt x="989997" y="6222894"/>
                </a:moveTo>
                <a:cubicBezTo>
                  <a:pt x="967430" y="6223273"/>
                  <a:pt x="951140" y="6227047"/>
                  <a:pt x="941126" y="6234216"/>
                </a:cubicBezTo>
                <a:cubicBezTo>
                  <a:pt x="931113" y="6241384"/>
                  <a:pt x="926107" y="6253578"/>
                  <a:pt x="926107" y="6270798"/>
                </a:cubicBezTo>
                <a:lnTo>
                  <a:pt x="926107" y="6304933"/>
                </a:lnTo>
                <a:cubicBezTo>
                  <a:pt x="925620" y="6314600"/>
                  <a:pt x="927474" y="6324242"/>
                  <a:pt x="931511" y="6333039"/>
                </a:cubicBezTo>
                <a:cubicBezTo>
                  <a:pt x="935369" y="6340053"/>
                  <a:pt x="940456" y="6346316"/>
                  <a:pt x="946531" y="6351529"/>
                </a:cubicBezTo>
                <a:lnTo>
                  <a:pt x="1001205" y="6398864"/>
                </a:lnTo>
                <a:cubicBezTo>
                  <a:pt x="1003103" y="6400456"/>
                  <a:pt x="1004554" y="6402514"/>
                  <a:pt x="1005415" y="6404837"/>
                </a:cubicBezTo>
                <a:cubicBezTo>
                  <a:pt x="1006277" y="6407636"/>
                  <a:pt x="1006661" y="6410559"/>
                  <a:pt x="1006553" y="6413485"/>
                </a:cubicBezTo>
                <a:lnTo>
                  <a:pt x="1006553" y="6449328"/>
                </a:lnTo>
                <a:cubicBezTo>
                  <a:pt x="1006862" y="6452867"/>
                  <a:pt x="1005055" y="6456257"/>
                  <a:pt x="1001945" y="6457975"/>
                </a:cubicBezTo>
                <a:cubicBezTo>
                  <a:pt x="998229" y="6459778"/>
                  <a:pt x="994125" y="6460638"/>
                  <a:pt x="989997" y="6460479"/>
                </a:cubicBezTo>
                <a:cubicBezTo>
                  <a:pt x="985444" y="6460689"/>
                  <a:pt x="980905" y="6459832"/>
                  <a:pt x="976741" y="6457975"/>
                </a:cubicBezTo>
                <a:cubicBezTo>
                  <a:pt x="973543" y="6456321"/>
                  <a:pt x="971640" y="6452919"/>
                  <a:pt x="971905" y="6449328"/>
                </a:cubicBezTo>
                <a:lnTo>
                  <a:pt x="971905" y="6392435"/>
                </a:lnTo>
                <a:lnTo>
                  <a:pt x="924969" y="6392435"/>
                </a:lnTo>
                <a:lnTo>
                  <a:pt x="924969" y="6454107"/>
                </a:lnTo>
                <a:cubicBezTo>
                  <a:pt x="924707" y="6461856"/>
                  <a:pt x="925943" y="6469583"/>
                  <a:pt x="928610" y="6476864"/>
                </a:cubicBezTo>
                <a:cubicBezTo>
                  <a:pt x="930923" y="6482727"/>
                  <a:pt x="934873" y="6487802"/>
                  <a:pt x="939988" y="6491485"/>
                </a:cubicBezTo>
                <a:cubicBezTo>
                  <a:pt x="946057" y="6495566"/>
                  <a:pt x="952955" y="6498247"/>
                  <a:pt x="960186" y="6499336"/>
                </a:cubicBezTo>
                <a:cubicBezTo>
                  <a:pt x="970033" y="6501007"/>
                  <a:pt x="980010" y="6501788"/>
                  <a:pt x="989997" y="6501669"/>
                </a:cubicBezTo>
                <a:cubicBezTo>
                  <a:pt x="1012356" y="6501669"/>
                  <a:pt x="1028742" y="6498085"/>
                  <a:pt x="1038925" y="6490802"/>
                </a:cubicBezTo>
                <a:cubicBezTo>
                  <a:pt x="1049109" y="6483520"/>
                  <a:pt x="1054173" y="6471516"/>
                  <a:pt x="1054173" y="6454448"/>
                </a:cubicBezTo>
                <a:lnTo>
                  <a:pt x="1054173" y="6408535"/>
                </a:lnTo>
                <a:cubicBezTo>
                  <a:pt x="1054597" y="6400333"/>
                  <a:pt x="1053016" y="6392151"/>
                  <a:pt x="1049564" y="6384697"/>
                </a:cubicBezTo>
                <a:cubicBezTo>
                  <a:pt x="1046402" y="6378978"/>
                  <a:pt x="1042218" y="6373887"/>
                  <a:pt x="1037219" y="6369678"/>
                </a:cubicBezTo>
                <a:lnTo>
                  <a:pt x="978676" y="6316141"/>
                </a:lnTo>
                <a:cubicBezTo>
                  <a:pt x="977095" y="6314506"/>
                  <a:pt x="975857" y="6312572"/>
                  <a:pt x="975035" y="6310452"/>
                </a:cubicBezTo>
                <a:cubicBezTo>
                  <a:pt x="973991" y="6307221"/>
                  <a:pt x="973529" y="6303831"/>
                  <a:pt x="973669" y="6300439"/>
                </a:cubicBezTo>
                <a:lnTo>
                  <a:pt x="973669" y="6274098"/>
                </a:lnTo>
                <a:cubicBezTo>
                  <a:pt x="973669" y="6267669"/>
                  <a:pt x="979472" y="6264824"/>
                  <a:pt x="989997" y="6264824"/>
                </a:cubicBezTo>
                <a:cubicBezTo>
                  <a:pt x="1000523" y="6264824"/>
                  <a:pt x="1005814" y="6267896"/>
                  <a:pt x="1005814" y="6274098"/>
                </a:cubicBezTo>
                <a:lnTo>
                  <a:pt x="1005814" y="6320408"/>
                </a:lnTo>
                <a:lnTo>
                  <a:pt x="1053319" y="6320408"/>
                </a:lnTo>
                <a:lnTo>
                  <a:pt x="1053319" y="6268863"/>
                </a:lnTo>
                <a:cubicBezTo>
                  <a:pt x="1053319" y="6252933"/>
                  <a:pt x="1048825" y="6241157"/>
                  <a:pt x="1039324" y="6233874"/>
                </a:cubicBezTo>
                <a:cubicBezTo>
                  <a:pt x="1029823" y="6226592"/>
                  <a:pt x="1013665" y="6222894"/>
                  <a:pt x="989997" y="6222894"/>
                </a:cubicBezTo>
                <a:close/>
                <a:moveTo>
                  <a:pt x="692788" y="6222893"/>
                </a:moveTo>
                <a:cubicBezTo>
                  <a:pt x="682251" y="6222670"/>
                  <a:pt x="671725" y="6223721"/>
                  <a:pt x="661440" y="6226022"/>
                </a:cubicBezTo>
                <a:cubicBezTo>
                  <a:pt x="654495" y="6227547"/>
                  <a:pt x="647970" y="6230576"/>
                  <a:pt x="642324" y="6234898"/>
                </a:cubicBezTo>
                <a:cubicBezTo>
                  <a:pt x="637820" y="6238618"/>
                  <a:pt x="634483" y="6243556"/>
                  <a:pt x="632709" y="6249121"/>
                </a:cubicBezTo>
                <a:cubicBezTo>
                  <a:pt x="630855" y="6255379"/>
                  <a:pt x="629953" y="6261881"/>
                  <a:pt x="630035" y="6268408"/>
                </a:cubicBezTo>
                <a:lnTo>
                  <a:pt x="630035" y="6456154"/>
                </a:lnTo>
                <a:cubicBezTo>
                  <a:pt x="629949" y="6462663"/>
                  <a:pt x="630850" y="6469146"/>
                  <a:pt x="632709" y="6475384"/>
                </a:cubicBezTo>
                <a:cubicBezTo>
                  <a:pt x="634468" y="6480956"/>
                  <a:pt x="637808" y="6485898"/>
                  <a:pt x="642324" y="6489607"/>
                </a:cubicBezTo>
                <a:cubicBezTo>
                  <a:pt x="647956" y="6493951"/>
                  <a:pt x="654487" y="6496983"/>
                  <a:pt x="661440" y="6498482"/>
                </a:cubicBezTo>
                <a:cubicBezTo>
                  <a:pt x="671727" y="6500765"/>
                  <a:pt x="682253" y="6501796"/>
                  <a:pt x="692788" y="6501555"/>
                </a:cubicBezTo>
                <a:cubicBezTo>
                  <a:pt x="703398" y="6501784"/>
                  <a:pt x="713997" y="6500753"/>
                  <a:pt x="724364" y="6498482"/>
                </a:cubicBezTo>
                <a:cubicBezTo>
                  <a:pt x="731359" y="6497005"/>
                  <a:pt x="737931" y="6493971"/>
                  <a:pt x="743594" y="6489607"/>
                </a:cubicBezTo>
                <a:cubicBezTo>
                  <a:pt x="748142" y="6485917"/>
                  <a:pt x="751506" y="6480971"/>
                  <a:pt x="753265" y="6475384"/>
                </a:cubicBezTo>
                <a:cubicBezTo>
                  <a:pt x="755124" y="6469146"/>
                  <a:pt x="756026" y="6462663"/>
                  <a:pt x="755939" y="6456154"/>
                </a:cubicBezTo>
                <a:lnTo>
                  <a:pt x="755939" y="6389760"/>
                </a:lnTo>
                <a:lnTo>
                  <a:pt x="708604" y="6389760"/>
                </a:lnTo>
                <a:lnTo>
                  <a:pt x="708604" y="6447620"/>
                </a:lnTo>
                <a:cubicBezTo>
                  <a:pt x="709025" y="6451339"/>
                  <a:pt x="707472" y="6455007"/>
                  <a:pt x="704508" y="6457292"/>
                </a:cubicBezTo>
                <a:cubicBezTo>
                  <a:pt x="700937" y="6459285"/>
                  <a:pt x="696870" y="6460213"/>
                  <a:pt x="692788" y="6459966"/>
                </a:cubicBezTo>
                <a:cubicBezTo>
                  <a:pt x="688822" y="6460133"/>
                  <a:pt x="684886" y="6459208"/>
                  <a:pt x="681409" y="6457292"/>
                </a:cubicBezTo>
                <a:cubicBezTo>
                  <a:pt x="678354" y="6455068"/>
                  <a:pt x="676725" y="6451376"/>
                  <a:pt x="677143" y="6447620"/>
                </a:cubicBezTo>
                <a:lnTo>
                  <a:pt x="677143" y="6276942"/>
                </a:lnTo>
                <a:cubicBezTo>
                  <a:pt x="676722" y="6273201"/>
                  <a:pt x="678354" y="6269525"/>
                  <a:pt x="681409" y="6267327"/>
                </a:cubicBezTo>
                <a:cubicBezTo>
                  <a:pt x="684870" y="6265365"/>
                  <a:pt x="688814" y="6264419"/>
                  <a:pt x="692788" y="6264596"/>
                </a:cubicBezTo>
                <a:cubicBezTo>
                  <a:pt x="696878" y="6264336"/>
                  <a:pt x="700954" y="6265286"/>
                  <a:pt x="704508" y="6267327"/>
                </a:cubicBezTo>
                <a:cubicBezTo>
                  <a:pt x="707471" y="6269587"/>
                  <a:pt x="709027" y="6273239"/>
                  <a:pt x="708604" y="6276942"/>
                </a:cubicBezTo>
                <a:lnTo>
                  <a:pt x="708604" y="6332355"/>
                </a:lnTo>
                <a:lnTo>
                  <a:pt x="755939" y="6332355"/>
                </a:lnTo>
                <a:lnTo>
                  <a:pt x="755939" y="6268408"/>
                </a:lnTo>
                <a:cubicBezTo>
                  <a:pt x="756027" y="6261862"/>
                  <a:pt x="755125" y="6255341"/>
                  <a:pt x="753265" y="6249064"/>
                </a:cubicBezTo>
                <a:cubicBezTo>
                  <a:pt x="751494" y="6243483"/>
                  <a:pt x="748132" y="6238540"/>
                  <a:pt x="743594" y="6234841"/>
                </a:cubicBezTo>
                <a:cubicBezTo>
                  <a:pt x="737917" y="6230500"/>
                  <a:pt x="731350" y="6227469"/>
                  <a:pt x="724364" y="6225966"/>
                </a:cubicBezTo>
                <a:cubicBezTo>
                  <a:pt x="713997" y="6223695"/>
                  <a:pt x="703398" y="6222664"/>
                  <a:pt x="692788" y="6222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7AA"/>
          </a:solidFill>
        </p:spPr>
        <p:txBody>
          <a:bodyPr wrap="square" lIns="144000" tIns="10800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28650" y="2616200"/>
            <a:ext cx="10933200" cy="108880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6600" b="0" i="1" cap="none" baseline="0">
                <a:solidFill>
                  <a:schemeClr val="tx1"/>
                </a:solidFill>
                <a:latin typeface="CBS Serif" panose="02020603050705020204" pitchFamily="18" charset="0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23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nd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065A66D-84CD-4AB9-B79C-02EAF8BCEF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-1200" y="0"/>
            <a:ext cx="12193200" cy="6861600"/>
          </a:xfrm>
          <a:prstGeom prst="rect">
            <a:avLst/>
          </a:prstGeom>
          <a:solidFill>
            <a:srgbClr val="496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AB99F5-F83E-DDC8-712B-EB11F7B1E6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29876 w 12192000"/>
              <a:gd name="connsiteY0" fmla="*/ 6439087 h 6858000"/>
              <a:gd name="connsiteX1" fmla="*/ 1324187 w 12192000"/>
              <a:gd name="connsiteY1" fmla="*/ 6453879 h 6858000"/>
              <a:gd name="connsiteX2" fmla="*/ 1310134 w 12192000"/>
              <a:gd name="connsiteY2" fmla="*/ 6497573 h 6858000"/>
              <a:gd name="connsiteX3" fmla="*/ 1327942 w 12192000"/>
              <a:gd name="connsiteY3" fmla="*/ 6497573 h 6858000"/>
              <a:gd name="connsiteX4" fmla="*/ 1330047 w 12192000"/>
              <a:gd name="connsiteY4" fmla="*/ 6439713 h 6858000"/>
              <a:gd name="connsiteX5" fmla="*/ 1330047 w 12192000"/>
              <a:gd name="connsiteY5" fmla="*/ 6439087 h 6858000"/>
              <a:gd name="connsiteX6" fmla="*/ 1343701 w 12192000"/>
              <a:gd name="connsiteY6" fmla="*/ 6404496 h 6858000"/>
              <a:gd name="connsiteX7" fmla="*/ 1343075 w 12192000"/>
              <a:gd name="connsiteY7" fmla="*/ 6406829 h 6858000"/>
              <a:gd name="connsiteX8" fmla="*/ 1340742 w 12192000"/>
              <a:gd name="connsiteY8" fmla="*/ 6411039 h 6858000"/>
              <a:gd name="connsiteX9" fmla="*/ 1338410 w 12192000"/>
              <a:gd name="connsiteY9" fmla="*/ 6417012 h 6858000"/>
              <a:gd name="connsiteX10" fmla="*/ 1338410 w 12192000"/>
              <a:gd name="connsiteY10" fmla="*/ 6424921 h 6858000"/>
              <a:gd name="connsiteX11" fmla="*/ 1336817 w 12192000"/>
              <a:gd name="connsiteY11" fmla="*/ 6471516 h 6858000"/>
              <a:gd name="connsiteX12" fmla="*/ 1335849 w 12192000"/>
              <a:gd name="connsiteY12" fmla="*/ 6497174 h 6858000"/>
              <a:gd name="connsiteX13" fmla="*/ 1418970 w 12192000"/>
              <a:gd name="connsiteY13" fmla="*/ 6497174 h 6858000"/>
              <a:gd name="connsiteX14" fmla="*/ 1418970 w 12192000"/>
              <a:gd name="connsiteY14" fmla="*/ 6456610 h 6858000"/>
              <a:gd name="connsiteX15" fmla="*/ 1416694 w 12192000"/>
              <a:gd name="connsiteY15" fmla="*/ 6456610 h 6858000"/>
              <a:gd name="connsiteX16" fmla="*/ 1355648 w 12192000"/>
              <a:gd name="connsiteY16" fmla="*/ 6412461 h 6858000"/>
              <a:gd name="connsiteX17" fmla="*/ 1355705 w 12192000"/>
              <a:gd name="connsiteY17" fmla="*/ 6412518 h 6858000"/>
              <a:gd name="connsiteX18" fmla="*/ 1348081 w 12192000"/>
              <a:gd name="connsiteY18" fmla="*/ 6407113 h 6858000"/>
              <a:gd name="connsiteX19" fmla="*/ 1347683 w 12192000"/>
              <a:gd name="connsiteY19" fmla="*/ 6406772 h 6858000"/>
              <a:gd name="connsiteX20" fmla="*/ 1345976 w 12192000"/>
              <a:gd name="connsiteY20" fmla="*/ 6405805 h 6858000"/>
              <a:gd name="connsiteX21" fmla="*/ 1345578 w 12192000"/>
              <a:gd name="connsiteY21" fmla="*/ 6405805 h 6858000"/>
              <a:gd name="connsiteX22" fmla="*/ 1343701 w 12192000"/>
              <a:gd name="connsiteY22" fmla="*/ 6404496 h 6858000"/>
              <a:gd name="connsiteX23" fmla="*/ 825747 w 12192000"/>
              <a:gd name="connsiteY23" fmla="*/ 6378211 h 6858000"/>
              <a:gd name="connsiteX24" fmla="*/ 848504 w 12192000"/>
              <a:gd name="connsiteY24" fmla="*/ 6378211 h 6858000"/>
              <a:gd name="connsiteX25" fmla="*/ 854876 w 12192000"/>
              <a:gd name="connsiteY25" fmla="*/ 6380202 h 6858000"/>
              <a:gd name="connsiteX26" fmla="*/ 857949 w 12192000"/>
              <a:gd name="connsiteY26" fmla="*/ 6385892 h 6858000"/>
              <a:gd name="connsiteX27" fmla="*/ 857949 w 12192000"/>
              <a:gd name="connsiteY27" fmla="*/ 6445970 h 6858000"/>
              <a:gd name="connsiteX28" fmla="*/ 854706 w 12192000"/>
              <a:gd name="connsiteY28" fmla="*/ 6453480 h 6858000"/>
              <a:gd name="connsiteX29" fmla="*/ 847196 w 12192000"/>
              <a:gd name="connsiteY29" fmla="*/ 6455585 h 6858000"/>
              <a:gd name="connsiteX30" fmla="*/ 825747 w 12192000"/>
              <a:gd name="connsiteY30" fmla="*/ 6455585 h 6858000"/>
              <a:gd name="connsiteX31" fmla="*/ 1256142 w 12192000"/>
              <a:gd name="connsiteY31" fmla="*/ 6345498 h 6858000"/>
              <a:gd name="connsiteX32" fmla="*/ 1254435 w 12192000"/>
              <a:gd name="connsiteY32" fmla="*/ 6349253 h 6858000"/>
              <a:gd name="connsiteX33" fmla="*/ 1291473 w 12192000"/>
              <a:gd name="connsiteY33" fmla="*/ 6482155 h 6858000"/>
              <a:gd name="connsiteX34" fmla="*/ 1295910 w 12192000"/>
              <a:gd name="connsiteY34" fmla="*/ 6497231 h 6858000"/>
              <a:gd name="connsiteX35" fmla="*/ 1303477 w 12192000"/>
              <a:gd name="connsiteY35" fmla="*/ 6497231 h 6858000"/>
              <a:gd name="connsiteX36" fmla="*/ 1326234 w 12192000"/>
              <a:gd name="connsiteY36" fmla="*/ 6428960 h 6858000"/>
              <a:gd name="connsiteX37" fmla="*/ 1330046 w 12192000"/>
              <a:gd name="connsiteY37" fmla="*/ 6416443 h 6858000"/>
              <a:gd name="connsiteX38" fmla="*/ 1329648 w 12192000"/>
              <a:gd name="connsiteY38" fmla="*/ 6416330 h 6858000"/>
              <a:gd name="connsiteX39" fmla="*/ 1329648 w 12192000"/>
              <a:gd name="connsiteY39" fmla="*/ 6394312 h 6858000"/>
              <a:gd name="connsiteX40" fmla="*/ 1326974 w 12192000"/>
              <a:gd name="connsiteY40" fmla="*/ 6391979 h 6858000"/>
              <a:gd name="connsiteX41" fmla="*/ 1256142 w 12192000"/>
              <a:gd name="connsiteY41" fmla="*/ 6345498 h 6858000"/>
              <a:gd name="connsiteX42" fmla="*/ 1149468 w 12192000"/>
              <a:gd name="connsiteY42" fmla="*/ 6280185 h 6858000"/>
              <a:gd name="connsiteX43" fmla="*/ 1149468 w 12192000"/>
              <a:gd name="connsiteY43" fmla="*/ 6497288 h 6858000"/>
              <a:gd name="connsiteX44" fmla="*/ 1287036 w 12192000"/>
              <a:gd name="connsiteY44" fmla="*/ 6497288 h 6858000"/>
              <a:gd name="connsiteX45" fmla="*/ 1286467 w 12192000"/>
              <a:gd name="connsiteY45" fmla="*/ 6495468 h 6858000"/>
              <a:gd name="connsiteX46" fmla="*/ 1265416 w 12192000"/>
              <a:gd name="connsiteY46" fmla="*/ 6430553 h 6858000"/>
              <a:gd name="connsiteX47" fmla="*/ 1250397 w 12192000"/>
              <a:gd name="connsiteY47" fmla="*/ 6387883 h 6858000"/>
              <a:gd name="connsiteX48" fmla="*/ 1231224 w 12192000"/>
              <a:gd name="connsiteY48" fmla="*/ 6339012 h 6858000"/>
              <a:gd name="connsiteX49" fmla="*/ 1227070 w 12192000"/>
              <a:gd name="connsiteY49" fmla="*/ 6328885 h 6858000"/>
              <a:gd name="connsiteX50" fmla="*/ 1217342 w 12192000"/>
              <a:gd name="connsiteY50" fmla="*/ 6322741 h 6858000"/>
              <a:gd name="connsiteX51" fmla="*/ 1173420 w 12192000"/>
              <a:gd name="connsiteY51" fmla="*/ 6297196 h 6858000"/>
              <a:gd name="connsiteX52" fmla="*/ 1152370 w 12192000"/>
              <a:gd name="connsiteY52" fmla="*/ 6284736 h 6858000"/>
              <a:gd name="connsiteX53" fmla="*/ 1149468 w 12192000"/>
              <a:gd name="connsiteY53" fmla="*/ 6280185 h 6858000"/>
              <a:gd name="connsiteX54" fmla="*/ 825747 w 12192000"/>
              <a:gd name="connsiteY54" fmla="*/ 6269204 h 6858000"/>
              <a:gd name="connsiteX55" fmla="*/ 846797 w 12192000"/>
              <a:gd name="connsiteY55" fmla="*/ 6269204 h 6858000"/>
              <a:gd name="connsiteX56" fmla="*/ 853397 w 12192000"/>
              <a:gd name="connsiteY56" fmla="*/ 6271366 h 6858000"/>
              <a:gd name="connsiteX57" fmla="*/ 856697 w 12192000"/>
              <a:gd name="connsiteY57" fmla="*/ 6278876 h 6858000"/>
              <a:gd name="connsiteX58" fmla="*/ 856697 w 12192000"/>
              <a:gd name="connsiteY58" fmla="*/ 6326666 h 6858000"/>
              <a:gd name="connsiteX59" fmla="*/ 854194 w 12192000"/>
              <a:gd name="connsiteY59" fmla="*/ 6334347 h 6858000"/>
              <a:gd name="connsiteX60" fmla="*/ 848504 w 12192000"/>
              <a:gd name="connsiteY60" fmla="*/ 6336679 h 6858000"/>
              <a:gd name="connsiteX61" fmla="*/ 825747 w 12192000"/>
              <a:gd name="connsiteY61" fmla="*/ 6336679 h 6858000"/>
              <a:gd name="connsiteX62" fmla="*/ 1340458 w 12192000"/>
              <a:gd name="connsiteY62" fmla="*/ 6227787 h 6858000"/>
              <a:gd name="connsiteX63" fmla="*/ 1340118 w 12192000"/>
              <a:gd name="connsiteY63" fmla="*/ 6237366 h 6858000"/>
              <a:gd name="connsiteX64" fmla="*/ 1340117 w 12192000"/>
              <a:gd name="connsiteY64" fmla="*/ 6237345 h 6858000"/>
              <a:gd name="connsiteX65" fmla="*/ 1340117 w 12192000"/>
              <a:gd name="connsiteY65" fmla="*/ 6237402 h 6858000"/>
              <a:gd name="connsiteX66" fmla="*/ 1340118 w 12192000"/>
              <a:gd name="connsiteY66" fmla="*/ 6237366 h 6858000"/>
              <a:gd name="connsiteX67" fmla="*/ 1341653 w 12192000"/>
              <a:gd name="connsiteY67" fmla="*/ 6262719 h 6858000"/>
              <a:gd name="connsiteX68" fmla="*/ 1340003 w 12192000"/>
              <a:gd name="connsiteY68" fmla="*/ 6335087 h 6858000"/>
              <a:gd name="connsiteX69" fmla="*/ 1337044 w 12192000"/>
              <a:gd name="connsiteY69" fmla="*/ 6383844 h 6858000"/>
              <a:gd name="connsiteX70" fmla="*/ 1337044 w 12192000"/>
              <a:gd name="connsiteY70" fmla="*/ 6386518 h 6858000"/>
              <a:gd name="connsiteX71" fmla="*/ 1339149 w 12192000"/>
              <a:gd name="connsiteY71" fmla="*/ 6388452 h 6858000"/>
              <a:gd name="connsiteX72" fmla="*/ 1340060 w 12192000"/>
              <a:gd name="connsiteY72" fmla="*/ 6387883 h 6858000"/>
              <a:gd name="connsiteX73" fmla="*/ 1352576 w 12192000"/>
              <a:gd name="connsiteY73" fmla="*/ 6349595 h 6858000"/>
              <a:gd name="connsiteX74" fmla="*/ 1368051 w 12192000"/>
              <a:gd name="connsiteY74" fmla="*/ 6297879 h 6858000"/>
              <a:gd name="connsiteX75" fmla="*/ 1380909 w 12192000"/>
              <a:gd name="connsiteY75" fmla="*/ 6239166 h 6858000"/>
              <a:gd name="connsiteX76" fmla="*/ 1377552 w 12192000"/>
              <a:gd name="connsiteY76" fmla="*/ 6227787 h 6858000"/>
              <a:gd name="connsiteX77" fmla="*/ 1405202 w 12192000"/>
              <a:gd name="connsiteY77" fmla="*/ 6227730 h 6858000"/>
              <a:gd name="connsiteX78" fmla="*/ 1404861 w 12192000"/>
              <a:gd name="connsiteY78" fmla="*/ 6229039 h 6858000"/>
              <a:gd name="connsiteX79" fmla="*/ 1386655 w 12192000"/>
              <a:gd name="connsiteY79" fmla="*/ 6283428 h 6858000"/>
              <a:gd name="connsiteX80" fmla="*/ 1373115 w 12192000"/>
              <a:gd name="connsiteY80" fmla="*/ 6321774 h 6858000"/>
              <a:gd name="connsiteX81" fmla="*/ 1356786 w 12192000"/>
              <a:gd name="connsiteY81" fmla="*/ 6357218 h 6858000"/>
              <a:gd name="connsiteX82" fmla="*/ 1343928 w 12192000"/>
              <a:gd name="connsiteY82" fmla="*/ 6391923 h 6858000"/>
              <a:gd name="connsiteX83" fmla="*/ 1353430 w 12192000"/>
              <a:gd name="connsiteY83" fmla="*/ 6400058 h 6858000"/>
              <a:gd name="connsiteX84" fmla="*/ 1415158 w 12192000"/>
              <a:gd name="connsiteY84" fmla="*/ 6451262 h 6858000"/>
              <a:gd name="connsiteX85" fmla="*/ 1419027 w 12192000"/>
              <a:gd name="connsiteY85" fmla="*/ 6455643 h 6858000"/>
              <a:gd name="connsiteX86" fmla="*/ 1419027 w 12192000"/>
              <a:gd name="connsiteY86" fmla="*/ 6227730 h 6858000"/>
              <a:gd name="connsiteX87" fmla="*/ 1206418 w 12192000"/>
              <a:gd name="connsiteY87" fmla="*/ 6227730 h 6858000"/>
              <a:gd name="connsiteX88" fmla="*/ 1210003 w 12192000"/>
              <a:gd name="connsiteY88" fmla="*/ 6238255 h 6858000"/>
              <a:gd name="connsiteX89" fmla="*/ 1232760 w 12192000"/>
              <a:gd name="connsiteY89" fmla="*/ 6307266 h 6858000"/>
              <a:gd name="connsiteX90" fmla="*/ 1232987 w 12192000"/>
              <a:gd name="connsiteY90" fmla="*/ 6307266 h 6858000"/>
              <a:gd name="connsiteX91" fmla="*/ 1251421 w 12192000"/>
              <a:gd name="connsiteY91" fmla="*/ 6324334 h 6858000"/>
              <a:gd name="connsiteX92" fmla="*/ 1326804 w 12192000"/>
              <a:gd name="connsiteY92" fmla="*/ 6378781 h 6858000"/>
              <a:gd name="connsiteX93" fmla="*/ 1328169 w 12192000"/>
              <a:gd name="connsiteY93" fmla="*/ 6379691 h 6858000"/>
              <a:gd name="connsiteX94" fmla="*/ 1328169 w 12192000"/>
              <a:gd name="connsiteY94" fmla="*/ 6379179 h 6858000"/>
              <a:gd name="connsiteX95" fmla="*/ 1328909 w 12192000"/>
              <a:gd name="connsiteY95" fmla="*/ 6343336 h 6858000"/>
              <a:gd name="connsiteX96" fmla="*/ 1320716 w 12192000"/>
              <a:gd name="connsiteY96" fmla="*/ 6252592 h 6858000"/>
              <a:gd name="connsiteX97" fmla="*/ 1315653 w 12192000"/>
              <a:gd name="connsiteY97" fmla="*/ 6232338 h 6858000"/>
              <a:gd name="connsiteX98" fmla="*/ 1315027 w 12192000"/>
              <a:gd name="connsiteY98" fmla="*/ 6227730 h 6858000"/>
              <a:gd name="connsiteX99" fmla="*/ 1149468 w 12192000"/>
              <a:gd name="connsiteY99" fmla="*/ 6227730 h 6858000"/>
              <a:gd name="connsiteX100" fmla="*/ 1149468 w 12192000"/>
              <a:gd name="connsiteY100" fmla="*/ 6262378 h 6858000"/>
              <a:gd name="connsiteX101" fmla="*/ 1155727 w 12192000"/>
              <a:gd name="connsiteY101" fmla="*/ 6259761 h 6858000"/>
              <a:gd name="connsiteX102" fmla="*/ 1181727 w 12192000"/>
              <a:gd name="connsiteY102" fmla="*/ 6278422 h 6858000"/>
              <a:gd name="connsiteX103" fmla="*/ 1217854 w 12192000"/>
              <a:gd name="connsiteY103" fmla="*/ 6301520 h 6858000"/>
              <a:gd name="connsiteX104" fmla="*/ 1217854 w 12192000"/>
              <a:gd name="connsiteY104" fmla="*/ 6299984 h 6858000"/>
              <a:gd name="connsiteX105" fmla="*/ 1198112 w 12192000"/>
              <a:gd name="connsiteY105" fmla="*/ 6254071 h 6858000"/>
              <a:gd name="connsiteX106" fmla="*/ 1187075 w 12192000"/>
              <a:gd name="connsiteY106" fmla="*/ 6227730 h 6858000"/>
              <a:gd name="connsiteX107" fmla="*/ 778241 w 12192000"/>
              <a:gd name="connsiteY107" fmla="*/ 6227673 h 6858000"/>
              <a:gd name="connsiteX108" fmla="*/ 778241 w 12192000"/>
              <a:gd name="connsiteY108" fmla="*/ 6497174 h 6858000"/>
              <a:gd name="connsiteX109" fmla="*/ 857607 w 12192000"/>
              <a:gd name="connsiteY109" fmla="*/ 6497174 h 6858000"/>
              <a:gd name="connsiteX110" fmla="*/ 877292 w 12192000"/>
              <a:gd name="connsiteY110" fmla="*/ 6495069 h 6858000"/>
              <a:gd name="connsiteX111" fmla="*/ 892312 w 12192000"/>
              <a:gd name="connsiteY111" fmla="*/ 6487957 h 6858000"/>
              <a:gd name="connsiteX112" fmla="*/ 901927 w 12192000"/>
              <a:gd name="connsiteY112" fmla="*/ 6474417 h 6858000"/>
              <a:gd name="connsiteX113" fmla="*/ 905397 w 12192000"/>
              <a:gd name="connsiteY113" fmla="*/ 6453651 h 6858000"/>
              <a:gd name="connsiteX114" fmla="*/ 905397 w 12192000"/>
              <a:gd name="connsiteY114" fmla="*/ 6380088 h 6858000"/>
              <a:gd name="connsiteX115" fmla="*/ 899025 w 12192000"/>
              <a:gd name="connsiteY115" fmla="*/ 6364500 h 6858000"/>
              <a:gd name="connsiteX116" fmla="*/ 887647 w 12192000"/>
              <a:gd name="connsiteY116" fmla="*/ 6357388 h 6858000"/>
              <a:gd name="connsiteX117" fmla="*/ 887647 w 12192000"/>
              <a:gd name="connsiteY117" fmla="*/ 6354714 h 6858000"/>
              <a:gd name="connsiteX118" fmla="*/ 898456 w 12192000"/>
              <a:gd name="connsiteY118" fmla="*/ 6346806 h 6858000"/>
              <a:gd name="connsiteX119" fmla="*/ 904146 w 12192000"/>
              <a:gd name="connsiteY119" fmla="*/ 6330080 h 6858000"/>
              <a:gd name="connsiteX120" fmla="*/ 904146 w 12192000"/>
              <a:gd name="connsiteY120" fmla="*/ 6270740 h 6858000"/>
              <a:gd name="connsiteX121" fmla="*/ 900675 w 12192000"/>
              <a:gd name="connsiteY121" fmla="*/ 6249804 h 6858000"/>
              <a:gd name="connsiteX122" fmla="*/ 891288 w 12192000"/>
              <a:gd name="connsiteY122" fmla="*/ 6236718 h 6858000"/>
              <a:gd name="connsiteX123" fmla="*/ 876609 w 12192000"/>
              <a:gd name="connsiteY123" fmla="*/ 6229778 h 6858000"/>
              <a:gd name="connsiteX124" fmla="*/ 857550 w 12192000"/>
              <a:gd name="connsiteY124" fmla="*/ 6227673 h 6858000"/>
              <a:gd name="connsiteX125" fmla="*/ 989997 w 12192000"/>
              <a:gd name="connsiteY125" fmla="*/ 6222894 h 6858000"/>
              <a:gd name="connsiteX126" fmla="*/ 941126 w 12192000"/>
              <a:gd name="connsiteY126" fmla="*/ 6234216 h 6858000"/>
              <a:gd name="connsiteX127" fmla="*/ 926107 w 12192000"/>
              <a:gd name="connsiteY127" fmla="*/ 6270798 h 6858000"/>
              <a:gd name="connsiteX128" fmla="*/ 926107 w 12192000"/>
              <a:gd name="connsiteY128" fmla="*/ 6304933 h 6858000"/>
              <a:gd name="connsiteX129" fmla="*/ 931511 w 12192000"/>
              <a:gd name="connsiteY129" fmla="*/ 6333039 h 6858000"/>
              <a:gd name="connsiteX130" fmla="*/ 946531 w 12192000"/>
              <a:gd name="connsiteY130" fmla="*/ 6351529 h 6858000"/>
              <a:gd name="connsiteX131" fmla="*/ 1001205 w 12192000"/>
              <a:gd name="connsiteY131" fmla="*/ 6398864 h 6858000"/>
              <a:gd name="connsiteX132" fmla="*/ 1005415 w 12192000"/>
              <a:gd name="connsiteY132" fmla="*/ 6404837 h 6858000"/>
              <a:gd name="connsiteX133" fmla="*/ 1006553 w 12192000"/>
              <a:gd name="connsiteY133" fmla="*/ 6413485 h 6858000"/>
              <a:gd name="connsiteX134" fmla="*/ 1006553 w 12192000"/>
              <a:gd name="connsiteY134" fmla="*/ 6449328 h 6858000"/>
              <a:gd name="connsiteX135" fmla="*/ 1001945 w 12192000"/>
              <a:gd name="connsiteY135" fmla="*/ 6457975 h 6858000"/>
              <a:gd name="connsiteX136" fmla="*/ 989997 w 12192000"/>
              <a:gd name="connsiteY136" fmla="*/ 6460479 h 6858000"/>
              <a:gd name="connsiteX137" fmla="*/ 976741 w 12192000"/>
              <a:gd name="connsiteY137" fmla="*/ 6457975 h 6858000"/>
              <a:gd name="connsiteX138" fmla="*/ 971905 w 12192000"/>
              <a:gd name="connsiteY138" fmla="*/ 6449328 h 6858000"/>
              <a:gd name="connsiteX139" fmla="*/ 971905 w 12192000"/>
              <a:gd name="connsiteY139" fmla="*/ 6392435 h 6858000"/>
              <a:gd name="connsiteX140" fmla="*/ 924969 w 12192000"/>
              <a:gd name="connsiteY140" fmla="*/ 6392435 h 6858000"/>
              <a:gd name="connsiteX141" fmla="*/ 924969 w 12192000"/>
              <a:gd name="connsiteY141" fmla="*/ 6454107 h 6858000"/>
              <a:gd name="connsiteX142" fmla="*/ 928610 w 12192000"/>
              <a:gd name="connsiteY142" fmla="*/ 6476864 h 6858000"/>
              <a:gd name="connsiteX143" fmla="*/ 939988 w 12192000"/>
              <a:gd name="connsiteY143" fmla="*/ 6491485 h 6858000"/>
              <a:gd name="connsiteX144" fmla="*/ 960186 w 12192000"/>
              <a:gd name="connsiteY144" fmla="*/ 6499336 h 6858000"/>
              <a:gd name="connsiteX145" fmla="*/ 989997 w 12192000"/>
              <a:gd name="connsiteY145" fmla="*/ 6501669 h 6858000"/>
              <a:gd name="connsiteX146" fmla="*/ 1038925 w 12192000"/>
              <a:gd name="connsiteY146" fmla="*/ 6490802 h 6858000"/>
              <a:gd name="connsiteX147" fmla="*/ 1054173 w 12192000"/>
              <a:gd name="connsiteY147" fmla="*/ 6454448 h 6858000"/>
              <a:gd name="connsiteX148" fmla="*/ 1054173 w 12192000"/>
              <a:gd name="connsiteY148" fmla="*/ 6408535 h 6858000"/>
              <a:gd name="connsiteX149" fmla="*/ 1049564 w 12192000"/>
              <a:gd name="connsiteY149" fmla="*/ 6384697 h 6858000"/>
              <a:gd name="connsiteX150" fmla="*/ 1037219 w 12192000"/>
              <a:gd name="connsiteY150" fmla="*/ 6369678 h 6858000"/>
              <a:gd name="connsiteX151" fmla="*/ 978676 w 12192000"/>
              <a:gd name="connsiteY151" fmla="*/ 6316141 h 6858000"/>
              <a:gd name="connsiteX152" fmla="*/ 975035 w 12192000"/>
              <a:gd name="connsiteY152" fmla="*/ 6310452 h 6858000"/>
              <a:gd name="connsiteX153" fmla="*/ 973669 w 12192000"/>
              <a:gd name="connsiteY153" fmla="*/ 6300439 h 6858000"/>
              <a:gd name="connsiteX154" fmla="*/ 973669 w 12192000"/>
              <a:gd name="connsiteY154" fmla="*/ 6274098 h 6858000"/>
              <a:gd name="connsiteX155" fmla="*/ 989997 w 12192000"/>
              <a:gd name="connsiteY155" fmla="*/ 6264824 h 6858000"/>
              <a:gd name="connsiteX156" fmla="*/ 1005814 w 12192000"/>
              <a:gd name="connsiteY156" fmla="*/ 6274098 h 6858000"/>
              <a:gd name="connsiteX157" fmla="*/ 1005814 w 12192000"/>
              <a:gd name="connsiteY157" fmla="*/ 6320408 h 6858000"/>
              <a:gd name="connsiteX158" fmla="*/ 1053319 w 12192000"/>
              <a:gd name="connsiteY158" fmla="*/ 6320408 h 6858000"/>
              <a:gd name="connsiteX159" fmla="*/ 1053319 w 12192000"/>
              <a:gd name="connsiteY159" fmla="*/ 6268863 h 6858000"/>
              <a:gd name="connsiteX160" fmla="*/ 1039324 w 12192000"/>
              <a:gd name="connsiteY160" fmla="*/ 6233874 h 6858000"/>
              <a:gd name="connsiteX161" fmla="*/ 989997 w 12192000"/>
              <a:gd name="connsiteY161" fmla="*/ 6222894 h 6858000"/>
              <a:gd name="connsiteX162" fmla="*/ 692788 w 12192000"/>
              <a:gd name="connsiteY162" fmla="*/ 6222893 h 6858000"/>
              <a:gd name="connsiteX163" fmla="*/ 661440 w 12192000"/>
              <a:gd name="connsiteY163" fmla="*/ 6226022 h 6858000"/>
              <a:gd name="connsiteX164" fmla="*/ 642324 w 12192000"/>
              <a:gd name="connsiteY164" fmla="*/ 6234898 h 6858000"/>
              <a:gd name="connsiteX165" fmla="*/ 632709 w 12192000"/>
              <a:gd name="connsiteY165" fmla="*/ 6249121 h 6858000"/>
              <a:gd name="connsiteX166" fmla="*/ 630035 w 12192000"/>
              <a:gd name="connsiteY166" fmla="*/ 6268408 h 6858000"/>
              <a:gd name="connsiteX167" fmla="*/ 630035 w 12192000"/>
              <a:gd name="connsiteY167" fmla="*/ 6456154 h 6858000"/>
              <a:gd name="connsiteX168" fmla="*/ 632709 w 12192000"/>
              <a:gd name="connsiteY168" fmla="*/ 6475384 h 6858000"/>
              <a:gd name="connsiteX169" fmla="*/ 642324 w 12192000"/>
              <a:gd name="connsiteY169" fmla="*/ 6489607 h 6858000"/>
              <a:gd name="connsiteX170" fmla="*/ 661440 w 12192000"/>
              <a:gd name="connsiteY170" fmla="*/ 6498482 h 6858000"/>
              <a:gd name="connsiteX171" fmla="*/ 692788 w 12192000"/>
              <a:gd name="connsiteY171" fmla="*/ 6501555 h 6858000"/>
              <a:gd name="connsiteX172" fmla="*/ 724364 w 12192000"/>
              <a:gd name="connsiteY172" fmla="*/ 6498482 h 6858000"/>
              <a:gd name="connsiteX173" fmla="*/ 743594 w 12192000"/>
              <a:gd name="connsiteY173" fmla="*/ 6489607 h 6858000"/>
              <a:gd name="connsiteX174" fmla="*/ 753265 w 12192000"/>
              <a:gd name="connsiteY174" fmla="*/ 6475384 h 6858000"/>
              <a:gd name="connsiteX175" fmla="*/ 755939 w 12192000"/>
              <a:gd name="connsiteY175" fmla="*/ 6456154 h 6858000"/>
              <a:gd name="connsiteX176" fmla="*/ 755939 w 12192000"/>
              <a:gd name="connsiteY176" fmla="*/ 6389760 h 6858000"/>
              <a:gd name="connsiteX177" fmla="*/ 708604 w 12192000"/>
              <a:gd name="connsiteY177" fmla="*/ 6389760 h 6858000"/>
              <a:gd name="connsiteX178" fmla="*/ 708604 w 12192000"/>
              <a:gd name="connsiteY178" fmla="*/ 6447620 h 6858000"/>
              <a:gd name="connsiteX179" fmla="*/ 704508 w 12192000"/>
              <a:gd name="connsiteY179" fmla="*/ 6457292 h 6858000"/>
              <a:gd name="connsiteX180" fmla="*/ 692788 w 12192000"/>
              <a:gd name="connsiteY180" fmla="*/ 6459966 h 6858000"/>
              <a:gd name="connsiteX181" fmla="*/ 681409 w 12192000"/>
              <a:gd name="connsiteY181" fmla="*/ 6457292 h 6858000"/>
              <a:gd name="connsiteX182" fmla="*/ 677143 w 12192000"/>
              <a:gd name="connsiteY182" fmla="*/ 6447620 h 6858000"/>
              <a:gd name="connsiteX183" fmla="*/ 677143 w 12192000"/>
              <a:gd name="connsiteY183" fmla="*/ 6276942 h 6858000"/>
              <a:gd name="connsiteX184" fmla="*/ 681409 w 12192000"/>
              <a:gd name="connsiteY184" fmla="*/ 6267327 h 6858000"/>
              <a:gd name="connsiteX185" fmla="*/ 692788 w 12192000"/>
              <a:gd name="connsiteY185" fmla="*/ 6264596 h 6858000"/>
              <a:gd name="connsiteX186" fmla="*/ 704508 w 12192000"/>
              <a:gd name="connsiteY186" fmla="*/ 6267327 h 6858000"/>
              <a:gd name="connsiteX187" fmla="*/ 708604 w 12192000"/>
              <a:gd name="connsiteY187" fmla="*/ 6276942 h 6858000"/>
              <a:gd name="connsiteX188" fmla="*/ 708604 w 12192000"/>
              <a:gd name="connsiteY188" fmla="*/ 6332355 h 6858000"/>
              <a:gd name="connsiteX189" fmla="*/ 755939 w 12192000"/>
              <a:gd name="connsiteY189" fmla="*/ 6332355 h 6858000"/>
              <a:gd name="connsiteX190" fmla="*/ 755939 w 12192000"/>
              <a:gd name="connsiteY190" fmla="*/ 6268408 h 6858000"/>
              <a:gd name="connsiteX191" fmla="*/ 753265 w 12192000"/>
              <a:gd name="connsiteY191" fmla="*/ 6249064 h 6858000"/>
              <a:gd name="connsiteX192" fmla="*/ 743594 w 12192000"/>
              <a:gd name="connsiteY192" fmla="*/ 6234841 h 6858000"/>
              <a:gd name="connsiteX193" fmla="*/ 724364 w 12192000"/>
              <a:gd name="connsiteY193" fmla="*/ 6225966 h 6858000"/>
              <a:gd name="connsiteX194" fmla="*/ 692788 w 12192000"/>
              <a:gd name="connsiteY194" fmla="*/ 6222893 h 6858000"/>
              <a:gd name="connsiteX195" fmla="*/ 0 w 12192000"/>
              <a:gd name="connsiteY195" fmla="*/ 0 h 6858000"/>
              <a:gd name="connsiteX196" fmla="*/ 12192000 w 12192000"/>
              <a:gd name="connsiteY196" fmla="*/ 0 h 6858000"/>
              <a:gd name="connsiteX197" fmla="*/ 12192000 w 12192000"/>
              <a:gd name="connsiteY197" fmla="*/ 6858000 h 6858000"/>
              <a:gd name="connsiteX198" fmla="*/ 0 w 12192000"/>
              <a:gd name="connsiteY1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0" h="6858000">
                <a:moveTo>
                  <a:pt x="1329876" y="6439087"/>
                </a:moveTo>
                <a:lnTo>
                  <a:pt x="1324187" y="6453879"/>
                </a:lnTo>
                <a:cubicBezTo>
                  <a:pt x="1319237" y="6468557"/>
                  <a:pt x="1314572" y="6483008"/>
                  <a:pt x="1310134" y="6497573"/>
                </a:cubicBezTo>
                <a:lnTo>
                  <a:pt x="1327942" y="6497573"/>
                </a:lnTo>
                <a:lnTo>
                  <a:pt x="1330047" y="6439713"/>
                </a:lnTo>
                <a:lnTo>
                  <a:pt x="1330047" y="6439087"/>
                </a:lnTo>
                <a:close/>
                <a:moveTo>
                  <a:pt x="1343701" y="6404496"/>
                </a:moveTo>
                <a:cubicBezTo>
                  <a:pt x="1343416" y="6404894"/>
                  <a:pt x="1343416" y="6406317"/>
                  <a:pt x="1343075" y="6406829"/>
                </a:cubicBezTo>
                <a:cubicBezTo>
                  <a:pt x="1342472" y="6408322"/>
                  <a:pt x="1341688" y="6409736"/>
                  <a:pt x="1340742" y="6411039"/>
                </a:cubicBezTo>
                <a:cubicBezTo>
                  <a:pt x="1339832" y="6413599"/>
                  <a:pt x="1339092" y="6415419"/>
                  <a:pt x="1338410" y="6417012"/>
                </a:cubicBezTo>
                <a:cubicBezTo>
                  <a:pt x="1338410" y="6419629"/>
                  <a:pt x="1338410" y="6422247"/>
                  <a:pt x="1338410" y="6424921"/>
                </a:cubicBezTo>
                <a:cubicBezTo>
                  <a:pt x="1338410" y="6441363"/>
                  <a:pt x="1336305" y="6469411"/>
                  <a:pt x="1336817" y="6471516"/>
                </a:cubicBezTo>
                <a:cubicBezTo>
                  <a:pt x="1336817" y="6471516"/>
                  <a:pt x="1336248" y="6487560"/>
                  <a:pt x="1335849" y="6497174"/>
                </a:cubicBezTo>
                <a:lnTo>
                  <a:pt x="1418970" y="6497174"/>
                </a:lnTo>
                <a:lnTo>
                  <a:pt x="1418970" y="6456610"/>
                </a:lnTo>
                <a:lnTo>
                  <a:pt x="1416694" y="6456610"/>
                </a:lnTo>
                <a:cubicBezTo>
                  <a:pt x="1396270" y="6441875"/>
                  <a:pt x="1376187" y="6427026"/>
                  <a:pt x="1355648" y="6412461"/>
                </a:cubicBezTo>
                <a:lnTo>
                  <a:pt x="1355705" y="6412518"/>
                </a:lnTo>
                <a:cubicBezTo>
                  <a:pt x="1349390" y="6408137"/>
                  <a:pt x="1349390" y="6408137"/>
                  <a:pt x="1348081" y="6407113"/>
                </a:cubicBezTo>
                <a:cubicBezTo>
                  <a:pt x="1348081" y="6407113"/>
                  <a:pt x="1348081" y="6407113"/>
                  <a:pt x="1347683" y="6406772"/>
                </a:cubicBezTo>
                <a:lnTo>
                  <a:pt x="1345976" y="6405805"/>
                </a:lnTo>
                <a:cubicBezTo>
                  <a:pt x="1345976" y="6405805"/>
                  <a:pt x="1345976" y="6405805"/>
                  <a:pt x="1345578" y="6405805"/>
                </a:cubicBezTo>
                <a:cubicBezTo>
                  <a:pt x="1344986" y="6405321"/>
                  <a:pt x="1344359" y="6404883"/>
                  <a:pt x="1343701" y="6404496"/>
                </a:cubicBezTo>
                <a:close/>
                <a:moveTo>
                  <a:pt x="825747" y="6378211"/>
                </a:moveTo>
                <a:lnTo>
                  <a:pt x="848504" y="6378211"/>
                </a:lnTo>
                <a:cubicBezTo>
                  <a:pt x="850769" y="6378288"/>
                  <a:pt x="852971" y="6378976"/>
                  <a:pt x="854876" y="6380202"/>
                </a:cubicBezTo>
                <a:cubicBezTo>
                  <a:pt x="856877" y="6381382"/>
                  <a:pt x="858059" y="6383572"/>
                  <a:pt x="857949" y="6385892"/>
                </a:cubicBezTo>
                <a:lnTo>
                  <a:pt x="857949" y="6445970"/>
                </a:lnTo>
                <a:cubicBezTo>
                  <a:pt x="858261" y="6448869"/>
                  <a:pt x="857030" y="6451719"/>
                  <a:pt x="854706" y="6453480"/>
                </a:cubicBezTo>
                <a:cubicBezTo>
                  <a:pt x="852462" y="6454900"/>
                  <a:pt x="849851" y="6455632"/>
                  <a:pt x="847196" y="6455585"/>
                </a:cubicBezTo>
                <a:lnTo>
                  <a:pt x="825747" y="6455585"/>
                </a:lnTo>
                <a:close/>
                <a:moveTo>
                  <a:pt x="1256142" y="6345498"/>
                </a:moveTo>
                <a:cubicBezTo>
                  <a:pt x="1254435" y="6345839"/>
                  <a:pt x="1254777" y="6348058"/>
                  <a:pt x="1254435" y="6349253"/>
                </a:cubicBezTo>
                <a:cubicBezTo>
                  <a:pt x="1261433" y="6393686"/>
                  <a:pt x="1277932" y="6437778"/>
                  <a:pt x="1291473" y="6482155"/>
                </a:cubicBezTo>
                <a:cubicBezTo>
                  <a:pt x="1293236" y="6487218"/>
                  <a:pt x="1294431" y="6492225"/>
                  <a:pt x="1295910" y="6497231"/>
                </a:cubicBezTo>
                <a:lnTo>
                  <a:pt x="1303477" y="6497231"/>
                </a:lnTo>
                <a:cubicBezTo>
                  <a:pt x="1311158" y="6474474"/>
                  <a:pt x="1318554" y="6452058"/>
                  <a:pt x="1326234" y="6428960"/>
                </a:cubicBezTo>
                <a:cubicBezTo>
                  <a:pt x="1327486" y="6424920"/>
                  <a:pt x="1328738" y="6420767"/>
                  <a:pt x="1330046" y="6416443"/>
                </a:cubicBezTo>
                <a:lnTo>
                  <a:pt x="1329648" y="6416330"/>
                </a:lnTo>
                <a:lnTo>
                  <a:pt x="1329648" y="6394312"/>
                </a:lnTo>
                <a:cubicBezTo>
                  <a:pt x="1328646" y="6393672"/>
                  <a:pt x="1327744" y="6392886"/>
                  <a:pt x="1326974" y="6391979"/>
                </a:cubicBezTo>
                <a:cubicBezTo>
                  <a:pt x="1304217" y="6375253"/>
                  <a:pt x="1279923" y="6360347"/>
                  <a:pt x="1256142" y="6345498"/>
                </a:cubicBezTo>
                <a:close/>
                <a:moveTo>
                  <a:pt x="1149468" y="6280185"/>
                </a:moveTo>
                <a:lnTo>
                  <a:pt x="1149468" y="6497288"/>
                </a:lnTo>
                <a:lnTo>
                  <a:pt x="1287036" y="6497288"/>
                </a:lnTo>
                <a:lnTo>
                  <a:pt x="1286467" y="6495468"/>
                </a:lnTo>
                <a:lnTo>
                  <a:pt x="1265416" y="6430553"/>
                </a:lnTo>
                <a:lnTo>
                  <a:pt x="1250397" y="6387883"/>
                </a:lnTo>
                <a:lnTo>
                  <a:pt x="1231224" y="6339012"/>
                </a:lnTo>
                <a:lnTo>
                  <a:pt x="1227070" y="6328885"/>
                </a:lnTo>
                <a:lnTo>
                  <a:pt x="1217342" y="6322741"/>
                </a:lnTo>
                <a:lnTo>
                  <a:pt x="1173420" y="6297196"/>
                </a:lnTo>
                <a:cubicBezTo>
                  <a:pt x="1167105" y="6292246"/>
                  <a:pt x="1157320" y="6291165"/>
                  <a:pt x="1152370" y="6284736"/>
                </a:cubicBezTo>
                <a:cubicBezTo>
                  <a:pt x="1151517" y="6283257"/>
                  <a:pt x="1150492" y="6281721"/>
                  <a:pt x="1149468" y="6280185"/>
                </a:cubicBezTo>
                <a:close/>
                <a:moveTo>
                  <a:pt x="825747" y="6269204"/>
                </a:moveTo>
                <a:lnTo>
                  <a:pt x="846797" y="6269204"/>
                </a:lnTo>
                <a:cubicBezTo>
                  <a:pt x="849162" y="6269262"/>
                  <a:pt x="851457" y="6270014"/>
                  <a:pt x="853397" y="6271366"/>
                </a:cubicBezTo>
                <a:cubicBezTo>
                  <a:pt x="855781" y="6273083"/>
                  <a:pt x="857044" y="6275959"/>
                  <a:pt x="856697" y="6278876"/>
                </a:cubicBezTo>
                <a:lnTo>
                  <a:pt x="856697" y="6326666"/>
                </a:lnTo>
                <a:cubicBezTo>
                  <a:pt x="856964" y="6329463"/>
                  <a:pt x="856057" y="6332244"/>
                  <a:pt x="854194" y="6334347"/>
                </a:cubicBezTo>
                <a:cubicBezTo>
                  <a:pt x="852675" y="6335838"/>
                  <a:pt x="850633" y="6336676"/>
                  <a:pt x="848504" y="6336679"/>
                </a:cubicBezTo>
                <a:lnTo>
                  <a:pt x="825747" y="6336679"/>
                </a:lnTo>
                <a:close/>
                <a:moveTo>
                  <a:pt x="1340458" y="6227787"/>
                </a:moveTo>
                <a:lnTo>
                  <a:pt x="1340118" y="6237366"/>
                </a:lnTo>
                <a:lnTo>
                  <a:pt x="1340117" y="6237345"/>
                </a:lnTo>
                <a:lnTo>
                  <a:pt x="1340117" y="6237402"/>
                </a:lnTo>
                <a:lnTo>
                  <a:pt x="1340118" y="6237366"/>
                </a:lnTo>
                <a:lnTo>
                  <a:pt x="1341653" y="6262719"/>
                </a:lnTo>
                <a:cubicBezTo>
                  <a:pt x="1343491" y="6286837"/>
                  <a:pt x="1342939" y="6311078"/>
                  <a:pt x="1340003" y="6335087"/>
                </a:cubicBezTo>
                <a:cubicBezTo>
                  <a:pt x="1338637" y="6351244"/>
                  <a:pt x="1337329" y="6367630"/>
                  <a:pt x="1337044" y="6383844"/>
                </a:cubicBezTo>
                <a:lnTo>
                  <a:pt x="1337044" y="6386518"/>
                </a:lnTo>
                <a:cubicBezTo>
                  <a:pt x="1337803" y="6387097"/>
                  <a:pt x="1338508" y="6387745"/>
                  <a:pt x="1339149" y="6388452"/>
                </a:cubicBezTo>
                <a:lnTo>
                  <a:pt x="1340060" y="6387883"/>
                </a:lnTo>
                <a:lnTo>
                  <a:pt x="1352576" y="6349595"/>
                </a:lnTo>
                <a:lnTo>
                  <a:pt x="1368051" y="6297879"/>
                </a:lnTo>
                <a:cubicBezTo>
                  <a:pt x="1372716" y="6278535"/>
                  <a:pt x="1380112" y="6258850"/>
                  <a:pt x="1380909" y="6239166"/>
                </a:cubicBezTo>
                <a:cubicBezTo>
                  <a:pt x="1378932" y="6235680"/>
                  <a:pt x="1377783" y="6231787"/>
                  <a:pt x="1377552" y="6227787"/>
                </a:cubicBezTo>
                <a:close/>
                <a:moveTo>
                  <a:pt x="1405202" y="6227730"/>
                </a:moveTo>
                <a:cubicBezTo>
                  <a:pt x="1405202" y="6228128"/>
                  <a:pt x="1405202" y="6228583"/>
                  <a:pt x="1404861" y="6229039"/>
                </a:cubicBezTo>
                <a:cubicBezTo>
                  <a:pt x="1400389" y="6247665"/>
                  <a:pt x="1394298" y="6265864"/>
                  <a:pt x="1386655" y="6283428"/>
                </a:cubicBezTo>
                <a:cubicBezTo>
                  <a:pt x="1381450" y="6295955"/>
                  <a:pt x="1376930" y="6308756"/>
                  <a:pt x="1373115" y="6321774"/>
                </a:cubicBezTo>
                <a:cubicBezTo>
                  <a:pt x="1366477" y="6333001"/>
                  <a:pt x="1361005" y="6344877"/>
                  <a:pt x="1356786" y="6357218"/>
                </a:cubicBezTo>
                <a:lnTo>
                  <a:pt x="1343928" y="6391923"/>
                </a:lnTo>
                <a:cubicBezTo>
                  <a:pt x="1346830" y="6394767"/>
                  <a:pt x="1350699" y="6396929"/>
                  <a:pt x="1353430" y="6400058"/>
                </a:cubicBezTo>
                <a:cubicBezTo>
                  <a:pt x="1374651" y="6416387"/>
                  <a:pt x="1395644" y="6433341"/>
                  <a:pt x="1415158" y="6451262"/>
                </a:cubicBezTo>
                <a:cubicBezTo>
                  <a:pt x="1416313" y="6452838"/>
                  <a:pt x="1417605" y="6454304"/>
                  <a:pt x="1419027" y="6455643"/>
                </a:cubicBezTo>
                <a:lnTo>
                  <a:pt x="1419027" y="6227730"/>
                </a:lnTo>
                <a:close/>
                <a:moveTo>
                  <a:pt x="1206418" y="6227730"/>
                </a:moveTo>
                <a:cubicBezTo>
                  <a:pt x="1207613" y="6231200"/>
                  <a:pt x="1208751" y="6234728"/>
                  <a:pt x="1210003" y="6238255"/>
                </a:cubicBezTo>
                <a:cubicBezTo>
                  <a:pt x="1217626" y="6261012"/>
                  <a:pt x="1224795" y="6284509"/>
                  <a:pt x="1232760" y="6307266"/>
                </a:cubicBezTo>
                <a:lnTo>
                  <a:pt x="1232987" y="6307266"/>
                </a:lnTo>
                <a:cubicBezTo>
                  <a:pt x="1235206" y="6316710"/>
                  <a:pt x="1245163" y="6318645"/>
                  <a:pt x="1251421" y="6324334"/>
                </a:cubicBezTo>
                <a:cubicBezTo>
                  <a:pt x="1276567" y="6341402"/>
                  <a:pt x="1302283" y="6360177"/>
                  <a:pt x="1326804" y="6378781"/>
                </a:cubicBezTo>
                <a:lnTo>
                  <a:pt x="1328169" y="6379691"/>
                </a:lnTo>
                <a:lnTo>
                  <a:pt x="1328169" y="6379179"/>
                </a:lnTo>
                <a:cubicBezTo>
                  <a:pt x="1328169" y="6379179"/>
                  <a:pt x="1328169" y="6357673"/>
                  <a:pt x="1328909" y="6343336"/>
                </a:cubicBezTo>
                <a:cubicBezTo>
                  <a:pt x="1328331" y="6312932"/>
                  <a:pt x="1325593" y="6282608"/>
                  <a:pt x="1320716" y="6252592"/>
                </a:cubicBezTo>
                <a:cubicBezTo>
                  <a:pt x="1317218" y="6246427"/>
                  <a:pt x="1315468" y="6239424"/>
                  <a:pt x="1315653" y="6232338"/>
                </a:cubicBezTo>
                <a:cubicBezTo>
                  <a:pt x="1315669" y="6230780"/>
                  <a:pt x="1315458" y="6229228"/>
                  <a:pt x="1315027" y="6227730"/>
                </a:cubicBezTo>
                <a:close/>
                <a:moveTo>
                  <a:pt x="1149468" y="6227730"/>
                </a:moveTo>
                <a:lnTo>
                  <a:pt x="1149468" y="6262378"/>
                </a:lnTo>
                <a:cubicBezTo>
                  <a:pt x="1151280" y="6260956"/>
                  <a:pt x="1153442" y="6260052"/>
                  <a:pt x="1155727" y="6259761"/>
                </a:cubicBezTo>
                <a:cubicBezTo>
                  <a:pt x="1169210" y="6258338"/>
                  <a:pt x="1170974" y="6274098"/>
                  <a:pt x="1181727" y="6278422"/>
                </a:cubicBezTo>
                <a:cubicBezTo>
                  <a:pt x="1193504" y="6286387"/>
                  <a:pt x="1205508" y="6294067"/>
                  <a:pt x="1217854" y="6301520"/>
                </a:cubicBezTo>
                <a:lnTo>
                  <a:pt x="1217854" y="6299984"/>
                </a:lnTo>
                <a:lnTo>
                  <a:pt x="1198112" y="6254071"/>
                </a:lnTo>
                <a:cubicBezTo>
                  <a:pt x="1194357" y="6245651"/>
                  <a:pt x="1190773" y="6236662"/>
                  <a:pt x="1187075" y="6227730"/>
                </a:cubicBezTo>
                <a:close/>
                <a:moveTo>
                  <a:pt x="778241" y="6227673"/>
                </a:moveTo>
                <a:lnTo>
                  <a:pt x="778241" y="6497174"/>
                </a:lnTo>
                <a:lnTo>
                  <a:pt x="857607" y="6497174"/>
                </a:lnTo>
                <a:cubicBezTo>
                  <a:pt x="864229" y="6497249"/>
                  <a:pt x="870836" y="6496542"/>
                  <a:pt x="877292" y="6495069"/>
                </a:cubicBezTo>
                <a:cubicBezTo>
                  <a:pt x="882758" y="6493825"/>
                  <a:pt x="887885" y="6491397"/>
                  <a:pt x="892312" y="6487957"/>
                </a:cubicBezTo>
                <a:cubicBezTo>
                  <a:pt x="896604" y="6484324"/>
                  <a:pt x="899911" y="6479667"/>
                  <a:pt x="901927" y="6474417"/>
                </a:cubicBezTo>
                <a:cubicBezTo>
                  <a:pt x="904396" y="6467779"/>
                  <a:pt x="905574" y="6460731"/>
                  <a:pt x="905397" y="6453651"/>
                </a:cubicBezTo>
                <a:lnTo>
                  <a:pt x="905397" y="6380088"/>
                </a:lnTo>
                <a:cubicBezTo>
                  <a:pt x="905791" y="6374188"/>
                  <a:pt x="903440" y="6368435"/>
                  <a:pt x="899025" y="6364500"/>
                </a:cubicBezTo>
                <a:cubicBezTo>
                  <a:pt x="895671" y="6361490"/>
                  <a:pt x="891821" y="6359084"/>
                  <a:pt x="887647" y="6357388"/>
                </a:cubicBezTo>
                <a:lnTo>
                  <a:pt x="887647" y="6354714"/>
                </a:lnTo>
                <a:cubicBezTo>
                  <a:pt x="891671" y="6352708"/>
                  <a:pt x="895326" y="6350034"/>
                  <a:pt x="898456" y="6346806"/>
                </a:cubicBezTo>
                <a:cubicBezTo>
                  <a:pt x="902574" y="6342252"/>
                  <a:pt x="904633" y="6336201"/>
                  <a:pt x="904146" y="6330080"/>
                </a:cubicBezTo>
                <a:lnTo>
                  <a:pt x="904146" y="6270740"/>
                </a:lnTo>
                <a:cubicBezTo>
                  <a:pt x="904379" y="6263601"/>
                  <a:pt x="903200" y="6256486"/>
                  <a:pt x="900675" y="6249804"/>
                </a:cubicBezTo>
                <a:cubicBezTo>
                  <a:pt x="898716" y="6244711"/>
                  <a:pt x="895484" y="6240206"/>
                  <a:pt x="891288" y="6236718"/>
                </a:cubicBezTo>
                <a:cubicBezTo>
                  <a:pt x="886976" y="6233336"/>
                  <a:pt x="881960" y="6230964"/>
                  <a:pt x="876609" y="6229778"/>
                </a:cubicBezTo>
                <a:cubicBezTo>
                  <a:pt x="870364" y="6228311"/>
                  <a:pt x="863965" y="6227604"/>
                  <a:pt x="857550" y="6227673"/>
                </a:cubicBezTo>
                <a:close/>
                <a:moveTo>
                  <a:pt x="989997" y="6222894"/>
                </a:moveTo>
                <a:cubicBezTo>
                  <a:pt x="967430" y="6223273"/>
                  <a:pt x="951140" y="6227047"/>
                  <a:pt x="941126" y="6234216"/>
                </a:cubicBezTo>
                <a:cubicBezTo>
                  <a:pt x="931113" y="6241384"/>
                  <a:pt x="926107" y="6253578"/>
                  <a:pt x="926107" y="6270798"/>
                </a:cubicBezTo>
                <a:lnTo>
                  <a:pt x="926107" y="6304933"/>
                </a:lnTo>
                <a:cubicBezTo>
                  <a:pt x="925620" y="6314600"/>
                  <a:pt x="927474" y="6324242"/>
                  <a:pt x="931511" y="6333039"/>
                </a:cubicBezTo>
                <a:cubicBezTo>
                  <a:pt x="935369" y="6340053"/>
                  <a:pt x="940456" y="6346316"/>
                  <a:pt x="946531" y="6351529"/>
                </a:cubicBezTo>
                <a:lnTo>
                  <a:pt x="1001205" y="6398864"/>
                </a:lnTo>
                <a:cubicBezTo>
                  <a:pt x="1003103" y="6400456"/>
                  <a:pt x="1004554" y="6402514"/>
                  <a:pt x="1005415" y="6404837"/>
                </a:cubicBezTo>
                <a:cubicBezTo>
                  <a:pt x="1006277" y="6407636"/>
                  <a:pt x="1006661" y="6410559"/>
                  <a:pt x="1006553" y="6413485"/>
                </a:cubicBezTo>
                <a:lnTo>
                  <a:pt x="1006553" y="6449328"/>
                </a:lnTo>
                <a:cubicBezTo>
                  <a:pt x="1006862" y="6452867"/>
                  <a:pt x="1005055" y="6456257"/>
                  <a:pt x="1001945" y="6457975"/>
                </a:cubicBezTo>
                <a:cubicBezTo>
                  <a:pt x="998229" y="6459778"/>
                  <a:pt x="994125" y="6460638"/>
                  <a:pt x="989997" y="6460479"/>
                </a:cubicBezTo>
                <a:cubicBezTo>
                  <a:pt x="985444" y="6460689"/>
                  <a:pt x="980905" y="6459832"/>
                  <a:pt x="976741" y="6457975"/>
                </a:cubicBezTo>
                <a:cubicBezTo>
                  <a:pt x="973543" y="6456321"/>
                  <a:pt x="971640" y="6452919"/>
                  <a:pt x="971905" y="6449328"/>
                </a:cubicBezTo>
                <a:lnTo>
                  <a:pt x="971905" y="6392435"/>
                </a:lnTo>
                <a:lnTo>
                  <a:pt x="924969" y="6392435"/>
                </a:lnTo>
                <a:lnTo>
                  <a:pt x="924969" y="6454107"/>
                </a:lnTo>
                <a:cubicBezTo>
                  <a:pt x="924707" y="6461856"/>
                  <a:pt x="925943" y="6469583"/>
                  <a:pt x="928610" y="6476864"/>
                </a:cubicBezTo>
                <a:cubicBezTo>
                  <a:pt x="930923" y="6482727"/>
                  <a:pt x="934873" y="6487802"/>
                  <a:pt x="939988" y="6491485"/>
                </a:cubicBezTo>
                <a:cubicBezTo>
                  <a:pt x="946057" y="6495566"/>
                  <a:pt x="952955" y="6498247"/>
                  <a:pt x="960186" y="6499336"/>
                </a:cubicBezTo>
                <a:cubicBezTo>
                  <a:pt x="970033" y="6501007"/>
                  <a:pt x="980010" y="6501788"/>
                  <a:pt x="989997" y="6501669"/>
                </a:cubicBezTo>
                <a:cubicBezTo>
                  <a:pt x="1012356" y="6501669"/>
                  <a:pt x="1028742" y="6498085"/>
                  <a:pt x="1038925" y="6490802"/>
                </a:cubicBezTo>
                <a:cubicBezTo>
                  <a:pt x="1049109" y="6483520"/>
                  <a:pt x="1054173" y="6471516"/>
                  <a:pt x="1054173" y="6454448"/>
                </a:cubicBezTo>
                <a:lnTo>
                  <a:pt x="1054173" y="6408535"/>
                </a:lnTo>
                <a:cubicBezTo>
                  <a:pt x="1054597" y="6400333"/>
                  <a:pt x="1053016" y="6392151"/>
                  <a:pt x="1049564" y="6384697"/>
                </a:cubicBezTo>
                <a:cubicBezTo>
                  <a:pt x="1046402" y="6378978"/>
                  <a:pt x="1042218" y="6373887"/>
                  <a:pt x="1037219" y="6369678"/>
                </a:cubicBezTo>
                <a:lnTo>
                  <a:pt x="978676" y="6316141"/>
                </a:lnTo>
                <a:cubicBezTo>
                  <a:pt x="977095" y="6314506"/>
                  <a:pt x="975857" y="6312572"/>
                  <a:pt x="975035" y="6310452"/>
                </a:cubicBezTo>
                <a:cubicBezTo>
                  <a:pt x="973991" y="6307221"/>
                  <a:pt x="973529" y="6303831"/>
                  <a:pt x="973669" y="6300439"/>
                </a:cubicBezTo>
                <a:lnTo>
                  <a:pt x="973669" y="6274098"/>
                </a:lnTo>
                <a:cubicBezTo>
                  <a:pt x="973669" y="6267669"/>
                  <a:pt x="979472" y="6264824"/>
                  <a:pt x="989997" y="6264824"/>
                </a:cubicBezTo>
                <a:cubicBezTo>
                  <a:pt x="1000523" y="6264824"/>
                  <a:pt x="1005814" y="6267896"/>
                  <a:pt x="1005814" y="6274098"/>
                </a:cubicBezTo>
                <a:lnTo>
                  <a:pt x="1005814" y="6320408"/>
                </a:lnTo>
                <a:lnTo>
                  <a:pt x="1053319" y="6320408"/>
                </a:lnTo>
                <a:lnTo>
                  <a:pt x="1053319" y="6268863"/>
                </a:lnTo>
                <a:cubicBezTo>
                  <a:pt x="1053319" y="6252933"/>
                  <a:pt x="1048825" y="6241157"/>
                  <a:pt x="1039324" y="6233874"/>
                </a:cubicBezTo>
                <a:cubicBezTo>
                  <a:pt x="1029823" y="6226592"/>
                  <a:pt x="1013665" y="6222894"/>
                  <a:pt x="989997" y="6222894"/>
                </a:cubicBezTo>
                <a:close/>
                <a:moveTo>
                  <a:pt x="692788" y="6222893"/>
                </a:moveTo>
                <a:cubicBezTo>
                  <a:pt x="682251" y="6222670"/>
                  <a:pt x="671725" y="6223721"/>
                  <a:pt x="661440" y="6226022"/>
                </a:cubicBezTo>
                <a:cubicBezTo>
                  <a:pt x="654495" y="6227547"/>
                  <a:pt x="647970" y="6230576"/>
                  <a:pt x="642324" y="6234898"/>
                </a:cubicBezTo>
                <a:cubicBezTo>
                  <a:pt x="637820" y="6238618"/>
                  <a:pt x="634483" y="6243556"/>
                  <a:pt x="632709" y="6249121"/>
                </a:cubicBezTo>
                <a:cubicBezTo>
                  <a:pt x="630855" y="6255379"/>
                  <a:pt x="629953" y="6261881"/>
                  <a:pt x="630035" y="6268408"/>
                </a:cubicBezTo>
                <a:lnTo>
                  <a:pt x="630035" y="6456154"/>
                </a:lnTo>
                <a:cubicBezTo>
                  <a:pt x="629949" y="6462663"/>
                  <a:pt x="630850" y="6469146"/>
                  <a:pt x="632709" y="6475384"/>
                </a:cubicBezTo>
                <a:cubicBezTo>
                  <a:pt x="634468" y="6480956"/>
                  <a:pt x="637808" y="6485898"/>
                  <a:pt x="642324" y="6489607"/>
                </a:cubicBezTo>
                <a:cubicBezTo>
                  <a:pt x="647956" y="6493951"/>
                  <a:pt x="654487" y="6496983"/>
                  <a:pt x="661440" y="6498482"/>
                </a:cubicBezTo>
                <a:cubicBezTo>
                  <a:pt x="671727" y="6500765"/>
                  <a:pt x="682253" y="6501796"/>
                  <a:pt x="692788" y="6501555"/>
                </a:cubicBezTo>
                <a:cubicBezTo>
                  <a:pt x="703398" y="6501784"/>
                  <a:pt x="713997" y="6500753"/>
                  <a:pt x="724364" y="6498482"/>
                </a:cubicBezTo>
                <a:cubicBezTo>
                  <a:pt x="731359" y="6497005"/>
                  <a:pt x="737931" y="6493971"/>
                  <a:pt x="743594" y="6489607"/>
                </a:cubicBezTo>
                <a:cubicBezTo>
                  <a:pt x="748142" y="6485917"/>
                  <a:pt x="751506" y="6480971"/>
                  <a:pt x="753265" y="6475384"/>
                </a:cubicBezTo>
                <a:cubicBezTo>
                  <a:pt x="755124" y="6469146"/>
                  <a:pt x="756026" y="6462663"/>
                  <a:pt x="755939" y="6456154"/>
                </a:cubicBezTo>
                <a:lnTo>
                  <a:pt x="755939" y="6389760"/>
                </a:lnTo>
                <a:lnTo>
                  <a:pt x="708604" y="6389760"/>
                </a:lnTo>
                <a:lnTo>
                  <a:pt x="708604" y="6447620"/>
                </a:lnTo>
                <a:cubicBezTo>
                  <a:pt x="709025" y="6451339"/>
                  <a:pt x="707472" y="6455007"/>
                  <a:pt x="704508" y="6457292"/>
                </a:cubicBezTo>
                <a:cubicBezTo>
                  <a:pt x="700937" y="6459285"/>
                  <a:pt x="696870" y="6460213"/>
                  <a:pt x="692788" y="6459966"/>
                </a:cubicBezTo>
                <a:cubicBezTo>
                  <a:pt x="688822" y="6460133"/>
                  <a:pt x="684886" y="6459208"/>
                  <a:pt x="681409" y="6457292"/>
                </a:cubicBezTo>
                <a:cubicBezTo>
                  <a:pt x="678354" y="6455068"/>
                  <a:pt x="676725" y="6451376"/>
                  <a:pt x="677143" y="6447620"/>
                </a:cubicBezTo>
                <a:lnTo>
                  <a:pt x="677143" y="6276942"/>
                </a:lnTo>
                <a:cubicBezTo>
                  <a:pt x="676722" y="6273201"/>
                  <a:pt x="678354" y="6269525"/>
                  <a:pt x="681409" y="6267327"/>
                </a:cubicBezTo>
                <a:cubicBezTo>
                  <a:pt x="684870" y="6265365"/>
                  <a:pt x="688814" y="6264419"/>
                  <a:pt x="692788" y="6264596"/>
                </a:cubicBezTo>
                <a:cubicBezTo>
                  <a:pt x="696878" y="6264336"/>
                  <a:pt x="700954" y="6265286"/>
                  <a:pt x="704508" y="6267327"/>
                </a:cubicBezTo>
                <a:cubicBezTo>
                  <a:pt x="707471" y="6269587"/>
                  <a:pt x="709027" y="6273239"/>
                  <a:pt x="708604" y="6276942"/>
                </a:cubicBezTo>
                <a:lnTo>
                  <a:pt x="708604" y="6332355"/>
                </a:lnTo>
                <a:lnTo>
                  <a:pt x="755939" y="6332355"/>
                </a:lnTo>
                <a:lnTo>
                  <a:pt x="755939" y="6268408"/>
                </a:lnTo>
                <a:cubicBezTo>
                  <a:pt x="756027" y="6261862"/>
                  <a:pt x="755125" y="6255341"/>
                  <a:pt x="753265" y="6249064"/>
                </a:cubicBezTo>
                <a:cubicBezTo>
                  <a:pt x="751494" y="6243483"/>
                  <a:pt x="748132" y="6238540"/>
                  <a:pt x="743594" y="6234841"/>
                </a:cubicBezTo>
                <a:cubicBezTo>
                  <a:pt x="737917" y="6230500"/>
                  <a:pt x="731350" y="6227469"/>
                  <a:pt x="724364" y="6225966"/>
                </a:cubicBezTo>
                <a:cubicBezTo>
                  <a:pt x="713997" y="6223695"/>
                  <a:pt x="703398" y="6222664"/>
                  <a:pt x="692788" y="6222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44000" tIns="10800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CF8F4A-E589-ACCA-A77A-762B78FEB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8650" y="2616200"/>
            <a:ext cx="10933200" cy="108880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6600" b="0" i="1" cap="none" baseline="0">
                <a:solidFill>
                  <a:srgbClr val="4967AA"/>
                </a:solidFill>
                <a:latin typeface="CBS Serif" panose="02020603050705020204" pitchFamily="18" charset="0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06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628650" y="628650"/>
            <a:ext cx="10933113" cy="6351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8072" y="1606550"/>
            <a:ext cx="244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494" y="1615901"/>
            <a:ext cx="24480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76214" y="1606550"/>
            <a:ext cx="244800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GRIDLINES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1047" y="4943664"/>
            <a:ext cx="475428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6726550" y="1898939"/>
            <a:ext cx="341204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1047" y="4126669"/>
            <a:ext cx="328881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33745" y="3393514"/>
            <a:ext cx="53846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2694" y="2617419"/>
            <a:ext cx="313788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17337" y="2144296"/>
            <a:ext cx="378293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31047" y="2682224"/>
            <a:ext cx="457143" cy="25714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59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A0208642-FAE2-4418-9014-1CE767DCC7F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E7F83165-73E5-45CF-B88B-91410D08B5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F03054CD-9DA2-4418-92CC-F992664950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901BB105-DEE0-4C43-933B-05A0A1926E1B}"/>
              </a:ext>
            </a:extLst>
          </p:cNvPr>
          <p:cNvSpPr/>
          <p:nvPr userDrawn="1"/>
        </p:nvSpPr>
        <p:spPr>
          <a:xfrm>
            <a:off x="6156325" y="563564"/>
            <a:ext cx="5405438" cy="56642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28651" y="2413000"/>
            <a:ext cx="4485598" cy="1077913"/>
          </a:xfrm>
        </p:spPr>
        <p:txBody>
          <a:bodyPr anchor="b" anchorCtr="0"/>
          <a:lstStyle>
            <a:lvl1pPr>
              <a:lnSpc>
                <a:spcPct val="70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Agenda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CF942B4-7658-4EB3-B8B2-9F0005567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628649" y="3490913"/>
            <a:ext cx="4485600" cy="964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 or description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842EEB5-AED0-4177-AF88-D5EA920C0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8800" y="975600"/>
            <a:ext cx="4824000" cy="4828300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>
                <a:solidFill>
                  <a:srgbClr val="4967AA"/>
                </a:solidFill>
                <a:latin typeface="+mn-lt"/>
              </a:defRPr>
            </a:lvl1pPr>
            <a:lvl2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2pPr>
            <a:lvl3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3pPr>
            <a:lvl4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4pPr>
            <a:lvl5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5pPr>
            <a:lvl6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6pPr>
            <a:lvl7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7pPr>
            <a:lvl8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8pPr>
            <a:lvl9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Add your agenda bullets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7D9CEFF2-9357-D096-0737-3AF30A79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630000" y="6223001"/>
            <a:ext cx="802800" cy="2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A0208642-FAE2-4418-9014-1CE767DCC7F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E7F83165-73E5-45CF-B88B-91410D08B5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F03054CD-9DA2-4418-92CC-F992664950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7" name="Background">
            <a:extLst>
              <a:ext uri="{FF2B5EF4-FFF2-40B4-BE49-F238E27FC236}">
                <a16:creationId xmlns:a16="http://schemas.microsoft.com/office/drawing/2014/main" id="{021057EB-95F8-47EB-953B-094D5E0CAAA0}"/>
              </a:ext>
            </a:extLst>
          </p:cNvPr>
          <p:cNvSpPr/>
          <p:nvPr userDrawn="1"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Rectangle Blue">
            <a:extLst>
              <a:ext uri="{FF2B5EF4-FFF2-40B4-BE49-F238E27FC236}">
                <a16:creationId xmlns:a16="http://schemas.microsoft.com/office/drawing/2014/main" id="{1E4EA4D1-A36D-AB22-6FB0-C0EBC02B6BBD}"/>
              </a:ext>
            </a:extLst>
          </p:cNvPr>
          <p:cNvSpPr/>
          <p:nvPr userDrawn="1"/>
        </p:nvSpPr>
        <p:spPr>
          <a:xfrm>
            <a:off x="6156325" y="563564"/>
            <a:ext cx="5405438" cy="5664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69CED6-28D9-790B-8B71-54BCD236A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8651" y="2413000"/>
            <a:ext cx="4485598" cy="1077913"/>
          </a:xfrm>
        </p:spPr>
        <p:txBody>
          <a:bodyPr anchor="b" anchorCtr="0"/>
          <a:lstStyle>
            <a:lvl1pPr>
              <a:lnSpc>
                <a:spcPct val="7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Agenda</a:t>
            </a:r>
            <a:endParaRPr lang="en-GB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E878AC9-3D8E-8B2C-8B23-6051C3489C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8649" y="3490913"/>
            <a:ext cx="4485600" cy="964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 or description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E8E8FBF-C633-3D3B-5BC5-10D94B986D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6508800" y="975600"/>
            <a:ext cx="4824000" cy="4828300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Add your agenda bullets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B89AA2BF-DB99-E12E-09B1-FEA7B7505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 hidden="1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B56B7D-A38D-43CB-A025-D018AED785A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50" y="1587600"/>
            <a:ext cx="10933113" cy="42179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56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5007599" cy="482125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5913"/>
            <a:ext cx="5007600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133595-B8F1-81F2-8492-14FACAAD757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5006249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7873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DEC3C845-9FBA-4736-B904-F7D28392AC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532B0CDB-B6DA-4487-86ED-952FE43FB7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5318E54-A7C0-43F8-8747-5AE35BED7D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1587600"/>
            <a:ext cx="5400000" cy="42179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4629F-2516-384F-C3E1-72C9E290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32735B0-7486-FC3A-BC8D-701665D1C0B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4163" y="1587600"/>
            <a:ext cx="5007600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925CB-67BB-07F9-6752-0B1A837BC5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6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7600"/>
            <a:ext cx="5007425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587600"/>
            <a:ext cx="5007426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78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56089A7A-36B1-434A-A101-A270B71ACD3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3DE14B33-B4DC-456C-B16F-511DE7A9EB8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470D77-85EC-988C-CDCC-2BB8DB718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295762-C078-87A5-37D6-B8B6835D5E9E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6806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04963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1CB7-0173-C789-673A-C3D991CF074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6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1.sv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1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grpSp>
        <p:nvGrpSpPr>
          <p:cNvPr id="10" name="Group grid" hidden="1">
            <a:extLst>
              <a:ext uri="{FF2B5EF4-FFF2-40B4-BE49-F238E27FC236}">
                <a16:creationId xmlns:a16="http://schemas.microsoft.com/office/drawing/2014/main" id="{236869F2-2340-4104-885A-21B9A5D6DA3A}"/>
              </a:ext>
            </a:extLst>
          </p:cNvPr>
          <p:cNvGrpSpPr/>
          <p:nvPr userDrawn="1"/>
        </p:nvGrpSpPr>
        <p:grpSpPr>
          <a:xfrm>
            <a:off x="0" y="-2"/>
            <a:ext cx="12192000" cy="6858000"/>
            <a:chOff x="0" y="-2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6C3038-E30C-4076-A49C-ADF815AA68A6}"/>
                </a:ext>
              </a:extLst>
            </p:cNvPr>
            <p:cNvSpPr/>
            <p:nvPr/>
          </p:nvSpPr>
          <p:spPr>
            <a:xfrm>
              <a:off x="0" y="-2"/>
              <a:ext cx="630000" cy="63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  <a:p>
              <a:pPr algn="ctr"/>
              <a:endParaRPr lang="en-GB" sz="20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5B0B59-410F-436C-9A1F-85E66EE10127}"/>
                </a:ext>
              </a:extLst>
            </p:cNvPr>
            <p:cNvSpPr/>
            <p:nvPr/>
          </p:nvSpPr>
          <p:spPr>
            <a:xfrm>
              <a:off x="630000" y="-2"/>
              <a:ext cx="800100" cy="1052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47A615-E0A9-480B-B736-1F9785BDE822}"/>
                </a:ext>
              </a:extLst>
            </p:cNvPr>
            <p:cNvSpPr/>
            <p:nvPr/>
          </p:nvSpPr>
          <p:spPr>
            <a:xfrm>
              <a:off x="1422000" y="-2"/>
              <a:ext cx="127170" cy="1460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E3F56-5D46-4E97-9DF7-44055CEC7848}"/>
                </a:ext>
              </a:extLst>
            </p:cNvPr>
            <p:cNvSpPr/>
            <p:nvPr/>
          </p:nvSpPr>
          <p:spPr>
            <a:xfrm>
              <a:off x="1551273" y="-2"/>
              <a:ext cx="800100" cy="158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C6383-3D12-40E0-BA20-96A66BC2EE15}"/>
                </a:ext>
              </a:extLst>
            </p:cNvPr>
            <p:cNvSpPr/>
            <p:nvPr/>
          </p:nvSpPr>
          <p:spPr>
            <a:xfrm>
              <a:off x="2472546" y="-2"/>
              <a:ext cx="800100" cy="2413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473B1A-DB28-49BC-92E6-55060E011E91}"/>
                </a:ext>
              </a:extLst>
            </p:cNvPr>
            <p:cNvSpPr/>
            <p:nvPr/>
          </p:nvSpPr>
          <p:spPr>
            <a:xfrm>
              <a:off x="3393819" y="-2"/>
              <a:ext cx="800100" cy="254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2180B-1E80-474B-94E1-D7B0B56E01F1}"/>
                </a:ext>
              </a:extLst>
            </p:cNvPr>
            <p:cNvSpPr/>
            <p:nvPr/>
          </p:nvSpPr>
          <p:spPr>
            <a:xfrm>
              <a:off x="4315092" y="-2"/>
              <a:ext cx="800100" cy="336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7F0DD8-9E46-4003-B3A1-DBE2BADA40C6}"/>
                </a:ext>
              </a:extLst>
            </p:cNvPr>
            <p:cNvSpPr/>
            <p:nvPr/>
          </p:nvSpPr>
          <p:spPr>
            <a:xfrm>
              <a:off x="5236365" y="-2"/>
              <a:ext cx="800100" cy="349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0EB1B1-CD43-4A11-83E4-E99EF89F202B}"/>
                </a:ext>
              </a:extLst>
            </p:cNvPr>
            <p:cNvSpPr/>
            <p:nvPr/>
          </p:nvSpPr>
          <p:spPr>
            <a:xfrm>
              <a:off x="6157638" y="-2"/>
              <a:ext cx="800100" cy="4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DF5A32-4192-43E5-9296-AAD6FD4C8DBC}"/>
                </a:ext>
              </a:extLst>
            </p:cNvPr>
            <p:cNvSpPr/>
            <p:nvPr/>
          </p:nvSpPr>
          <p:spPr>
            <a:xfrm>
              <a:off x="7078911" y="-2"/>
              <a:ext cx="800100" cy="444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38EC9-C1BF-471A-8D32-709C5E5D83A2}"/>
                </a:ext>
              </a:extLst>
            </p:cNvPr>
            <p:cNvSpPr/>
            <p:nvPr/>
          </p:nvSpPr>
          <p:spPr>
            <a:xfrm>
              <a:off x="8000184" y="-2"/>
              <a:ext cx="800100" cy="527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BD2048-02F9-4903-95DB-8FC8D0F02ECD}"/>
                </a:ext>
              </a:extLst>
            </p:cNvPr>
            <p:cNvSpPr/>
            <p:nvPr/>
          </p:nvSpPr>
          <p:spPr>
            <a:xfrm>
              <a:off x="8921457" y="-2"/>
              <a:ext cx="800100" cy="539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8AADF1-B6AF-4167-80E8-A48442546CA4}"/>
                </a:ext>
              </a:extLst>
            </p:cNvPr>
            <p:cNvSpPr/>
            <p:nvPr/>
          </p:nvSpPr>
          <p:spPr>
            <a:xfrm>
              <a:off x="9842730" y="-2"/>
              <a:ext cx="800100" cy="5805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E8D195-CAA4-4E7C-BDEB-FDAF8992AB08}"/>
                </a:ext>
              </a:extLst>
            </p:cNvPr>
            <p:cNvSpPr/>
            <p:nvPr/>
          </p:nvSpPr>
          <p:spPr>
            <a:xfrm>
              <a:off x="10764000" y="-2"/>
              <a:ext cx="799200" cy="622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A5799E-9EDE-45B5-AB10-E5FFF8BAFD3F}"/>
                </a:ext>
              </a:extLst>
            </p:cNvPr>
            <p:cNvSpPr/>
            <p:nvPr/>
          </p:nvSpPr>
          <p:spPr>
            <a:xfrm>
              <a:off x="11562000" y="-2"/>
              <a:ext cx="630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  <a:p>
              <a:pPr algn="ctr"/>
              <a:endParaRPr lang="en-GB" sz="20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29" r:id="rId2"/>
    <p:sldLayoutId id="2147483774" r:id="rId3"/>
    <p:sldLayoutId id="2147483775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5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5F662A1-F9AC-63C3-7514-65190891D4B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47E32FA3-502F-DCAB-BCFF-E329A8EF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50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27221E-C3C5-667D-3E04-BC1122F2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7600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5EB81AE-8706-5080-889A-287B39641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B50F04-C988-D932-019D-D1FAF05F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2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8" r:id="rId2"/>
    <p:sldLayoutId id="2147483802" r:id="rId3"/>
    <p:sldLayoutId id="2147483800" r:id="rId4"/>
    <p:sldLayoutId id="2147483801" r:id="rId5"/>
    <p:sldLayoutId id="2147483803" r:id="rId6"/>
    <p:sldLayoutId id="2147483804" r:id="rId7"/>
    <p:sldLayoutId id="2147483809" r:id="rId8"/>
    <p:sldLayoutId id="2147483810" r:id="rId9"/>
    <p:sldLayoutId id="2147483811" r:id="rId10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5F662A1-F9AC-63C3-7514-65190891D4B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47E32FA3-502F-DCAB-BCFF-E329A8EF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8"/>
            <a:ext cx="10933113" cy="891702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27221E-C3C5-667D-3E04-BC1122F2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5EB81AE-8706-5080-889A-287B39641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B50F04-C988-D932-019D-D1FAF05F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3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80" r:id="rId2"/>
    <p:sldLayoutId id="2147483869" r:id="rId3"/>
    <p:sldLayoutId id="2147483879" r:id="rId4"/>
    <p:sldLayoutId id="2147483882" r:id="rId5"/>
    <p:sldLayoutId id="2147483883" r:id="rId6"/>
    <p:sldLayoutId id="2147483871" r:id="rId7"/>
    <p:sldLayoutId id="2147483881" r:id="rId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27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25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F5F56E4-CD36-5549-D7C1-4CFD12E9E4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2F017021-11EB-A1F4-9E1A-3CDF74C4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5ADE03-8B57-4279-321F-B85D7F3A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4F812373-D396-9415-8530-3DC1CDD80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E6840132-43B8-A56C-23A9-3C3068F8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58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66" r:id="rId5"/>
    <p:sldLayoutId id="2147483867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54DDA5C-606C-EFE3-4BBB-0131E7EDB6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ABBD53B9-7ED0-0293-834A-0D40F44F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C0C175-59C9-41EE-8312-E318D452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CC208E7A-76ED-C443-00C7-ACAF583AB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CDE3FE1-408E-7136-B6A8-2CD558AB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30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9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3BD868EA-BD62-4864-9079-F1CFD61628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3F7817D-E890-A0F7-DDF4-232EBE8441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F2D47F-9F49-C272-5937-6D47AC7EE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Econometrics of Firm Data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D807354-51B5-2377-A9E2-222845A75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Exercise Class 3 – Problem Sets 5 + 6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8FE59E-B7E5-4F03-478B-A47CA32089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Mette </a:t>
            </a:r>
            <a:r>
              <a:rPr lang="en-GB" dirty="0" err="1"/>
              <a:t>Suder</a:t>
            </a:r>
            <a:r>
              <a:rPr lang="en-GB" dirty="0"/>
              <a:t> Franck, </a:t>
            </a:r>
            <a:r>
              <a:rPr lang="en-GB" dirty="0" err="1"/>
              <a:t>msf.eco@cbs.dk</a:t>
            </a:r>
            <a:r>
              <a:rPr lang="en-GB" dirty="0"/>
              <a:t>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EBDB6B-20B9-0ECB-11E5-16C62818C2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DVIP, Department of Economics</a:t>
            </a:r>
          </a:p>
        </p:txBody>
      </p:sp>
    </p:spTree>
    <p:extLst>
      <p:ext uri="{BB962C8B-B14F-4D97-AF65-F5344CB8AC3E}">
        <p14:creationId xmlns:p14="http://schemas.microsoft.com/office/powerpoint/2010/main" val="34544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6F29-16B9-C281-BDBB-E3908EA39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B0798C-3244-8C6C-11E3-514153FC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0387C-4D0E-FA6C-0244-0017373CFF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242137-1BD8-427B-E6CE-9C6F3DFE2D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7C8E0EA-4E88-072C-0D73-CC3E9355F345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airfare.dta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5595D15-2638-690A-B1F7-367677E39E50}"/>
              </a:ext>
            </a:extLst>
          </p:cNvPr>
          <p:cNvSpPr txBox="1">
            <a:spLocks/>
          </p:cNvSpPr>
          <p:nvPr/>
        </p:nvSpPr>
        <p:spPr>
          <a:xfrm>
            <a:off x="627297" y="1476474"/>
            <a:ext cx="10732765" cy="18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</a:t>
            </a:r>
            <a:r>
              <a:rPr lang="da-DK" i="1" dirty="0" err="1"/>
              <a:t>Describe</a:t>
            </a:r>
            <a:r>
              <a:rPr lang="da-DK" i="1" dirty="0"/>
              <a:t> </a:t>
            </a:r>
            <a:r>
              <a:rPr lang="da-DK" i="1" dirty="0" err="1"/>
              <a:t>what</a:t>
            </a:r>
            <a:r>
              <a:rPr lang="da-DK" i="1" dirty="0"/>
              <a:t> is happening with the </a:t>
            </a:r>
            <a:r>
              <a:rPr lang="da-DK" i="1" dirty="0" err="1"/>
              <a:t>quadratic</a:t>
            </a:r>
            <a:r>
              <a:rPr lang="da-DK" i="1" dirty="0"/>
              <a:t> in log(</a:t>
            </a:r>
            <a:r>
              <a:rPr lang="da-DK" i="1" dirty="0" err="1"/>
              <a:t>dist</a:t>
            </a:r>
            <a:r>
              <a:rPr lang="da-DK" i="1" dirty="0"/>
              <a:t>). In </a:t>
            </a:r>
            <a:r>
              <a:rPr lang="da-DK" i="1" dirty="0" err="1"/>
              <a:t>particular</a:t>
            </a:r>
            <a:r>
              <a:rPr lang="da-DK" i="1" dirty="0"/>
              <a:t>, for 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value</a:t>
            </a:r>
            <a:r>
              <a:rPr lang="da-DK" i="1" dirty="0"/>
              <a:t> of </a:t>
            </a:r>
            <a:r>
              <a:rPr lang="da-DK" i="1" dirty="0" err="1"/>
              <a:t>dist</a:t>
            </a:r>
            <a:r>
              <a:rPr lang="da-DK" i="1" dirty="0"/>
              <a:t> </a:t>
            </a:r>
            <a:r>
              <a:rPr lang="da-DK" i="1" dirty="0" err="1"/>
              <a:t>does</a:t>
            </a:r>
            <a:r>
              <a:rPr lang="da-DK" i="1" dirty="0"/>
              <a:t> the </a:t>
            </a:r>
            <a:r>
              <a:rPr lang="da-DK" i="1" dirty="0" err="1"/>
              <a:t>relationship</a:t>
            </a:r>
            <a:r>
              <a:rPr lang="da-DK" i="1" dirty="0"/>
              <a:t> </a:t>
            </a:r>
            <a:r>
              <a:rPr lang="da-DK" i="1" dirty="0" err="1"/>
              <a:t>between</a:t>
            </a:r>
            <a:r>
              <a:rPr lang="da-DK" i="1" dirty="0"/>
              <a:t> log(fare) and </a:t>
            </a:r>
            <a:r>
              <a:rPr lang="da-DK" i="1" dirty="0" err="1"/>
              <a:t>dist</a:t>
            </a:r>
            <a:r>
              <a:rPr lang="da-DK" i="1" dirty="0"/>
              <a:t> </a:t>
            </a:r>
            <a:r>
              <a:rPr lang="da-DK" i="1" dirty="0" err="1"/>
              <a:t>become</a:t>
            </a:r>
            <a:r>
              <a:rPr lang="da-DK" i="1" dirty="0"/>
              <a:t> positive? Is the </a:t>
            </a:r>
            <a:r>
              <a:rPr lang="da-DK" i="1" dirty="0" err="1"/>
              <a:t>turning</a:t>
            </a:r>
            <a:r>
              <a:rPr lang="da-DK" i="1" dirty="0"/>
              <a:t> point </a:t>
            </a:r>
            <a:r>
              <a:rPr lang="da-DK" i="1" dirty="0" err="1"/>
              <a:t>outside</a:t>
            </a:r>
            <a:r>
              <a:rPr lang="da-DK" i="1" dirty="0"/>
              <a:t> the range of the data? </a:t>
            </a:r>
            <a:endParaRPr lang="da-DK" i="1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71CBA69C-C2CC-B5DD-7ECB-D8DF0FA050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3" y="2135160"/>
                <a:ext cx="10732765" cy="20571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quadratic</a:t>
                </a:r>
                <a:r>
                  <a:rPr lang="da-DK" dirty="0"/>
                  <a:t> has a U-</a:t>
                </a:r>
                <a:r>
                  <a:rPr lang="da-DK" dirty="0" err="1"/>
                  <a:t>shape</a:t>
                </a:r>
                <a:r>
                  <a:rPr lang="da-DK" dirty="0"/>
                  <a:t>, and the </a:t>
                </a:r>
                <a:r>
                  <a:rPr lang="da-DK" dirty="0" err="1"/>
                  <a:t>turning</a:t>
                </a:r>
                <a:r>
                  <a:rPr lang="da-DK" dirty="0"/>
                  <a:t> point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found</a:t>
                </a:r>
                <a:r>
                  <a:rPr lang="da-DK" dirty="0"/>
                  <a:t> by </a:t>
                </a:r>
                <a:r>
                  <a:rPr lang="da-DK" dirty="0" err="1"/>
                  <a:t>solving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𝑓𝑎𝑟𝑒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da-DK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a-DK" b="0" dirty="0"/>
                  <a:t>					</a:t>
                </a:r>
                <a14:m>
                  <m:oMath xmlns:m="http://schemas.openxmlformats.org/officeDocument/2006/math"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a-DK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b="0" i="1" dirty="0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</m:e>
                        </m:d>
                      </m:e>
                    </m:func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.902</m:t>
                        </m:r>
                      </m:num>
                      <m:den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(.103)</m:t>
                        </m:r>
                      </m:den>
                    </m:f>
                    <m:r>
                      <a:rPr lang="da-DK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4.38</m:t>
                    </m:r>
                  </m:oMath>
                </a14:m>
                <a:r>
                  <a:rPr lang="da-DK" dirty="0"/>
                  <a:t>. </a:t>
                </a:r>
              </a:p>
              <a:p>
                <a:r>
                  <a:rPr lang="da-DK" dirty="0"/>
                  <a:t>This is the </a:t>
                </a:r>
                <a:r>
                  <a:rPr lang="da-DK" dirty="0" err="1"/>
                  <a:t>value</a:t>
                </a:r>
                <a:r>
                  <a:rPr lang="da-DK" dirty="0"/>
                  <a:t> of log(</a:t>
                </a:r>
                <a:r>
                  <a:rPr lang="da-DK" i="1" dirty="0" err="1"/>
                  <a:t>dist</a:t>
                </a:r>
                <a:r>
                  <a:rPr lang="da-DK" dirty="0"/>
                  <a:t>) </a:t>
                </a:r>
                <a:r>
                  <a:rPr lang="da-DK" dirty="0" err="1"/>
                  <a:t>where</a:t>
                </a:r>
                <a:r>
                  <a:rPr lang="da-DK" dirty="0"/>
                  <a:t> the </a:t>
                </a:r>
                <a:r>
                  <a:rPr lang="da-DK" dirty="0" err="1"/>
                  <a:t>slope</a:t>
                </a:r>
                <a:r>
                  <a:rPr lang="da-DK" dirty="0"/>
                  <a:t> </a:t>
                </a:r>
                <a:r>
                  <a:rPr lang="da-DK" dirty="0" err="1"/>
                  <a:t>becomes</a:t>
                </a:r>
                <a:r>
                  <a:rPr lang="da-DK" dirty="0"/>
                  <a:t> positive. The </a:t>
                </a:r>
                <a:r>
                  <a:rPr lang="da-DK" dirty="0" err="1"/>
                  <a:t>value</a:t>
                </a:r>
                <a:r>
                  <a:rPr lang="da-DK" dirty="0"/>
                  <a:t> of </a:t>
                </a:r>
                <a:r>
                  <a:rPr lang="da-DK" i="1" dirty="0" err="1"/>
                  <a:t>dist</a:t>
                </a:r>
                <a:r>
                  <a:rPr lang="da-DK" dirty="0"/>
                  <a:t> is exp(4.38), or </a:t>
                </a:r>
                <a:r>
                  <a:rPr lang="da-DK" dirty="0" err="1"/>
                  <a:t>about</a:t>
                </a:r>
                <a:r>
                  <a:rPr lang="da-DK" dirty="0"/>
                  <a:t> 80. The </a:t>
                </a:r>
                <a:r>
                  <a:rPr lang="da-DK" dirty="0" err="1"/>
                  <a:t>shortest</a:t>
                </a:r>
                <a:r>
                  <a:rPr lang="da-DK" dirty="0"/>
                  <a:t> distance in the data set is 95 miles (cf. the summary </a:t>
                </a:r>
                <a:r>
                  <a:rPr lang="da-DK" dirty="0" err="1"/>
                  <a:t>statistics</a:t>
                </a:r>
                <a:r>
                  <a:rPr lang="da-DK" dirty="0"/>
                  <a:t> </a:t>
                </a:r>
                <a:r>
                  <a:rPr lang="da-DK" dirty="0" err="1"/>
                  <a:t>below</a:t>
                </a:r>
                <a:r>
                  <a:rPr lang="da-DK" dirty="0"/>
                  <a:t>), so the </a:t>
                </a:r>
                <a:r>
                  <a:rPr lang="da-DK" dirty="0" err="1"/>
                  <a:t>turning</a:t>
                </a:r>
                <a:r>
                  <a:rPr lang="da-DK" dirty="0"/>
                  <a:t> point is </a:t>
                </a:r>
                <a:r>
                  <a:rPr lang="da-DK" dirty="0" err="1"/>
                  <a:t>outside</a:t>
                </a:r>
                <a:r>
                  <a:rPr lang="da-DK" dirty="0"/>
                  <a:t> the range of the data (a </a:t>
                </a:r>
                <a:r>
                  <a:rPr lang="da-DK" dirty="0" err="1"/>
                  <a:t>good</a:t>
                </a:r>
                <a:r>
                  <a:rPr lang="da-DK" dirty="0"/>
                  <a:t> </a:t>
                </a:r>
                <a:r>
                  <a:rPr lang="da-DK" dirty="0" err="1"/>
                  <a:t>thing</a:t>
                </a:r>
                <a:r>
                  <a:rPr lang="da-DK" dirty="0"/>
                  <a:t> in </a:t>
                </a:r>
                <a:r>
                  <a:rPr lang="da-DK" dirty="0" err="1"/>
                  <a:t>this</a:t>
                </a:r>
                <a:r>
                  <a:rPr lang="da-DK" dirty="0"/>
                  <a:t> case). </a:t>
                </a:r>
              </a:p>
              <a:p>
                <a:r>
                  <a:rPr lang="da-DK" dirty="0" err="1"/>
                  <a:t>What</a:t>
                </a:r>
                <a:r>
                  <a:rPr lang="da-DK" dirty="0"/>
                  <a:t> is </a:t>
                </a:r>
                <a:r>
                  <a:rPr lang="da-DK" dirty="0" err="1"/>
                  <a:t>being</a:t>
                </a:r>
                <a:r>
                  <a:rPr lang="da-DK" dirty="0"/>
                  <a:t> </a:t>
                </a:r>
                <a:r>
                  <a:rPr lang="da-DK" dirty="0" err="1"/>
                  <a:t>captured</a:t>
                </a:r>
                <a:r>
                  <a:rPr lang="da-DK" dirty="0"/>
                  <a:t> is an </a:t>
                </a:r>
                <a:r>
                  <a:rPr lang="da-DK" dirty="0" err="1"/>
                  <a:t>increasing</a:t>
                </a:r>
                <a:r>
                  <a:rPr lang="da-DK" dirty="0"/>
                  <a:t> </a:t>
                </a:r>
                <a:r>
                  <a:rPr lang="da-DK" dirty="0" err="1"/>
                  <a:t>elasticity</a:t>
                </a:r>
                <a:r>
                  <a:rPr lang="da-DK" dirty="0"/>
                  <a:t> of </a:t>
                </a:r>
                <a:r>
                  <a:rPr lang="da-DK" i="1" dirty="0"/>
                  <a:t>fare</a:t>
                </a:r>
                <a:r>
                  <a:rPr lang="da-DK" dirty="0"/>
                  <a:t> with </a:t>
                </a:r>
                <a:r>
                  <a:rPr lang="da-DK" dirty="0" err="1"/>
                  <a:t>respect</a:t>
                </a:r>
                <a:r>
                  <a:rPr lang="da-DK" dirty="0"/>
                  <a:t> to </a:t>
                </a:r>
                <a:r>
                  <a:rPr lang="da-DK" i="1" dirty="0" err="1"/>
                  <a:t>dist</a:t>
                </a:r>
                <a:r>
                  <a:rPr lang="da-DK" dirty="0"/>
                  <a:t> as fare </a:t>
                </a:r>
                <a:r>
                  <a:rPr lang="da-DK" dirty="0" err="1"/>
                  <a:t>increases</a:t>
                </a:r>
                <a:r>
                  <a:rPr lang="da-DK" dirty="0"/>
                  <a:t>.</a:t>
                </a:r>
              </a:p>
            </p:txBody>
          </p:sp>
        </mc:Choice>
        <mc:Fallback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71CBA69C-C2CC-B5DD-7ECB-D8DF0FA0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3" y="2135160"/>
                <a:ext cx="10732765" cy="2057163"/>
              </a:xfrm>
              <a:prstGeom prst="rect">
                <a:avLst/>
              </a:prstGeom>
              <a:blipFill>
                <a:blip r:embed="rId3"/>
                <a:stretch>
                  <a:fillRect l="-709" r="-946" b="-368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lede 10">
            <a:extLst>
              <a:ext uri="{FF2B5EF4-FFF2-40B4-BE49-F238E27FC236}">
                <a16:creationId xmlns:a16="http://schemas.microsoft.com/office/drawing/2014/main" id="{6B52F3CA-171E-E03B-0FDF-E0F08F4C9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25" y="4346101"/>
            <a:ext cx="1917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3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7221-FD08-622A-80B3-9AA46161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00784-4FD9-F375-B621-50140D46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509DB-83E5-6B20-8F78-C00CD4A522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90EEE36-A440-2656-A579-C230DD68F4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1755B00-E534-D675-D7CE-926385890542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airfare.dta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240BA444-9C89-9901-748C-B2ADA1272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4" y="1387096"/>
                <a:ext cx="10732765" cy="35505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(d)   Now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</a:t>
                </a:r>
                <a:r>
                  <a:rPr lang="da-DK" i="1" dirty="0" err="1"/>
                  <a:t>equation</a:t>
                </a:r>
                <a:r>
                  <a:rPr lang="da-DK" i="1" dirty="0"/>
                  <a:t> </a:t>
                </a:r>
                <a:r>
                  <a:rPr lang="da-DK" i="1" dirty="0" err="1"/>
                  <a:t>using</a:t>
                </a:r>
                <a:r>
                  <a:rPr lang="da-DK" i="1" dirty="0"/>
                  <a:t> </a:t>
                </a:r>
                <a:r>
                  <a:rPr lang="da-DK" i="1" dirty="0" err="1"/>
                  <a:t>fixed</a:t>
                </a:r>
                <a:r>
                  <a:rPr lang="da-DK" i="1" dirty="0"/>
                  <a:t> </a:t>
                </a:r>
                <a:r>
                  <a:rPr lang="da-DK" i="1" dirty="0" err="1"/>
                  <a:t>effects</a:t>
                </a:r>
                <a:r>
                  <a:rPr lang="da-DK" i="1" dirty="0"/>
                  <a:t>. </a:t>
                </a:r>
                <a:r>
                  <a:rPr lang="da-DK" i="1" dirty="0" err="1"/>
                  <a:t>What</a:t>
                </a:r>
                <a:r>
                  <a:rPr lang="da-DK" i="1" dirty="0"/>
                  <a:t> is the FE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? </a:t>
                </a:r>
              </a:p>
            </p:txBody>
          </p:sp>
        </mc:Choice>
        <mc:Fallback xmlns="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240BA444-9C89-9901-748C-B2ADA1272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4" y="1387096"/>
                <a:ext cx="10732765" cy="355051"/>
              </a:xfrm>
              <a:prstGeom prst="rect">
                <a:avLst/>
              </a:prstGeom>
              <a:blipFill>
                <a:blip r:embed="rId3"/>
                <a:stretch>
                  <a:fillRect l="-709" t="-103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48F4F219-3275-09EF-A9CC-C2DA00B0D5B2}"/>
              </a:ext>
            </a:extLst>
          </p:cNvPr>
          <p:cNvSpPr txBox="1">
            <a:spLocks/>
          </p:cNvSpPr>
          <p:nvPr/>
        </p:nvSpPr>
        <p:spPr>
          <a:xfrm>
            <a:off x="627293" y="1812646"/>
            <a:ext cx="10732765" cy="355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FE </a:t>
            </a:r>
            <a:r>
              <a:rPr lang="da-DK" dirty="0" err="1"/>
              <a:t>estimate</a:t>
            </a:r>
            <a:r>
              <a:rPr lang="da-DK" dirty="0"/>
              <a:t> is .169, </a:t>
            </a:r>
            <a:r>
              <a:rPr lang="da-DK" dirty="0" err="1"/>
              <a:t>which</a:t>
            </a:r>
            <a:r>
              <a:rPr lang="da-DK" dirty="0"/>
              <a:t> is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the </a:t>
            </a:r>
            <a:r>
              <a:rPr lang="da-DK" dirty="0" err="1"/>
              <a:t>pooled</a:t>
            </a:r>
            <a:r>
              <a:rPr lang="da-DK" dirty="0"/>
              <a:t> OLS </a:t>
            </a:r>
            <a:r>
              <a:rPr lang="da-DK" dirty="0" err="1"/>
              <a:t>estimate</a:t>
            </a:r>
            <a:r>
              <a:rPr lang="da-DK" dirty="0"/>
              <a:t> (.360).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39A8B48A-3FCE-135D-F35A-9236CDE4C1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4" y="2234398"/>
                <a:ext cx="10732765" cy="55234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(e) </a:t>
                </a:r>
                <a:r>
                  <a:rPr lang="da-DK" i="1" dirty="0" err="1"/>
                  <a:t>Name</a:t>
                </a:r>
                <a:r>
                  <a:rPr lang="da-DK" i="1" dirty="0"/>
                  <a:t> </a:t>
                </a:r>
                <a:r>
                  <a:rPr lang="da-DK" i="1" dirty="0" err="1"/>
                  <a:t>two</a:t>
                </a:r>
                <a:r>
                  <a:rPr lang="da-DK" i="1" dirty="0"/>
                  <a:t> </a:t>
                </a:r>
                <a:r>
                  <a:rPr lang="da-DK" i="1" dirty="0" err="1"/>
                  <a:t>characteristics</a:t>
                </a:r>
                <a:r>
                  <a:rPr lang="da-DK" i="1" dirty="0"/>
                  <a:t> of a route (</a:t>
                </a:r>
                <a:r>
                  <a:rPr lang="da-DK" i="1" dirty="0" err="1"/>
                  <a:t>other</a:t>
                </a:r>
                <a:r>
                  <a:rPr lang="da-DK" i="1" dirty="0"/>
                  <a:t> </a:t>
                </a:r>
                <a:r>
                  <a:rPr lang="da-DK" i="1" dirty="0" err="1"/>
                  <a:t>than</a:t>
                </a:r>
                <a:r>
                  <a:rPr lang="da-DK" i="1" dirty="0"/>
                  <a:t> distance </a:t>
                </a:r>
                <a:r>
                  <a:rPr lang="da-DK" i="1" dirty="0" err="1"/>
                  <a:t>between</a:t>
                </a:r>
                <a:r>
                  <a:rPr lang="da-DK" i="1" dirty="0"/>
                  <a:t> stops) </a:t>
                </a:r>
                <a:r>
                  <a:rPr lang="da-DK" i="1" dirty="0" err="1"/>
                  <a:t>that</a:t>
                </a:r>
                <a:r>
                  <a:rPr lang="da-DK" i="1" dirty="0"/>
                  <a:t> </a:t>
                </a:r>
                <a:r>
                  <a:rPr lang="da-DK" i="1" dirty="0" err="1"/>
                  <a:t>are</a:t>
                </a:r>
                <a:r>
                  <a:rPr lang="da-DK" i="1" dirty="0"/>
                  <a:t> </a:t>
                </a:r>
                <a:r>
                  <a:rPr lang="da-DK" i="1" dirty="0" err="1"/>
                  <a:t>captured</a:t>
                </a:r>
                <a:r>
                  <a:rPr lang="da-DK" i="1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i="1" dirty="0"/>
                  <a:t>. </a:t>
                </a:r>
                <a:r>
                  <a:rPr lang="da-DK" i="1" dirty="0" err="1"/>
                  <a:t>Might</a:t>
                </a:r>
                <a:r>
                  <a:rPr lang="da-DK" i="1" dirty="0"/>
                  <a:t> </a:t>
                </a:r>
                <a:r>
                  <a:rPr lang="da-DK" i="1" dirty="0" err="1"/>
                  <a:t>these</a:t>
                </a:r>
                <a:r>
                  <a:rPr lang="da-DK" i="1" dirty="0"/>
                  <a:t> </a:t>
                </a:r>
                <a:r>
                  <a:rPr lang="da-DK" i="1" dirty="0" err="1"/>
                  <a:t>be</a:t>
                </a:r>
                <a:r>
                  <a:rPr lang="da-DK" i="1" dirty="0"/>
                  <a:t> </a:t>
                </a:r>
                <a:r>
                  <a:rPr lang="da-DK" i="1" dirty="0" err="1"/>
                  <a:t>correlated</a:t>
                </a:r>
                <a:r>
                  <a:rPr lang="da-DK" i="1" dirty="0"/>
                  <a:t> with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𝑐𝑜𝑛𝑐𝑒</m:t>
                    </m:r>
                    <m:sSub>
                      <m:sSub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da-DK" i="1" dirty="0"/>
                  <a:t>? </a:t>
                </a:r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39A8B48A-3FCE-135D-F35A-9236CDE4C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4" y="2234398"/>
                <a:ext cx="10732765" cy="552345"/>
              </a:xfrm>
              <a:prstGeom prst="rect">
                <a:avLst/>
              </a:prstGeom>
              <a:blipFill>
                <a:blip r:embed="rId4"/>
                <a:stretch>
                  <a:fillRect l="-709" t="-6818" b="-681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9415419-1428-B2EF-78D4-7C48CFFCB21E}"/>
              </a:ext>
            </a:extLst>
          </p:cNvPr>
          <p:cNvSpPr txBox="1">
            <a:spLocks/>
          </p:cNvSpPr>
          <p:nvPr/>
        </p:nvSpPr>
        <p:spPr>
          <a:xfrm>
            <a:off x="627293" y="2853444"/>
            <a:ext cx="10732765" cy="11252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Factors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dirty="0" err="1"/>
              <a:t>cities</a:t>
            </a:r>
            <a:r>
              <a:rPr lang="da-DK" dirty="0"/>
              <a:t> </a:t>
            </a:r>
            <a:r>
              <a:rPr lang="da-DK" dirty="0" err="1"/>
              <a:t>near</a:t>
            </a:r>
            <a:r>
              <a:rPr lang="da-DK" dirty="0"/>
              <a:t> the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airports</a:t>
            </a:r>
            <a:r>
              <a:rPr lang="da-DK" dirty="0"/>
              <a:t> on a route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affect</a:t>
            </a:r>
            <a:r>
              <a:rPr lang="da-DK" dirty="0"/>
              <a:t> demand for air </a:t>
            </a:r>
            <a:r>
              <a:rPr lang="da-DK" dirty="0" err="1"/>
              <a:t>travel</a:t>
            </a:r>
            <a:r>
              <a:rPr lang="da-DK" dirty="0"/>
              <a:t>, </a:t>
            </a:r>
            <a:r>
              <a:rPr lang="da-DK" dirty="0" err="1"/>
              <a:t>such</a:t>
            </a:r>
            <a:r>
              <a:rPr lang="da-DK" dirty="0"/>
              <a:t> as population, </a:t>
            </a:r>
            <a:r>
              <a:rPr lang="da-DK" dirty="0" err="1"/>
              <a:t>education</a:t>
            </a:r>
            <a:r>
              <a:rPr lang="da-DK" dirty="0"/>
              <a:t> </a:t>
            </a:r>
            <a:r>
              <a:rPr lang="da-DK" dirty="0" err="1"/>
              <a:t>levels</a:t>
            </a:r>
            <a:r>
              <a:rPr lang="da-DK" dirty="0"/>
              <a:t>, types of </a:t>
            </a:r>
            <a:r>
              <a:rPr lang="da-DK" dirty="0" err="1"/>
              <a:t>employers</a:t>
            </a:r>
            <a:r>
              <a:rPr lang="da-DK" dirty="0"/>
              <a:t>, and so on. Of </a:t>
            </a:r>
            <a:r>
              <a:rPr lang="da-DK" dirty="0" err="1"/>
              <a:t>course</a:t>
            </a:r>
            <a:r>
              <a:rPr lang="da-DK" dirty="0"/>
              <a:t>, </a:t>
            </a:r>
            <a:r>
              <a:rPr lang="da-DK" dirty="0" err="1"/>
              <a:t>each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time-</a:t>
            </a:r>
            <a:r>
              <a:rPr lang="da-DK" dirty="0" err="1"/>
              <a:t>varying</a:t>
            </a:r>
            <a:r>
              <a:rPr lang="da-DK" dirty="0"/>
              <a:t>, </a:t>
            </a:r>
            <a:r>
              <a:rPr lang="da-DK" dirty="0" err="1"/>
              <a:t>although</a:t>
            </a:r>
            <a:r>
              <a:rPr lang="da-DK" dirty="0"/>
              <a:t>, over a short </a:t>
            </a:r>
            <a:r>
              <a:rPr lang="da-DK" dirty="0" err="1"/>
              <a:t>stretch</a:t>
            </a:r>
            <a:r>
              <a:rPr lang="da-DK" dirty="0"/>
              <a:t> of time,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roughly</a:t>
            </a:r>
            <a:r>
              <a:rPr lang="da-DK" dirty="0"/>
              <a:t> </a:t>
            </a:r>
            <a:r>
              <a:rPr lang="da-DK" dirty="0" err="1"/>
              <a:t>constant</a:t>
            </a:r>
            <a:r>
              <a:rPr lang="da-DK" dirty="0"/>
              <a:t>. The </a:t>
            </a:r>
            <a:r>
              <a:rPr lang="da-DK" dirty="0" err="1"/>
              <a:t>quality</a:t>
            </a:r>
            <a:r>
              <a:rPr lang="da-DK" dirty="0"/>
              <a:t> of the </a:t>
            </a:r>
            <a:r>
              <a:rPr lang="da-DK" dirty="0" err="1"/>
              <a:t>freeway</a:t>
            </a:r>
            <a:r>
              <a:rPr lang="da-DK" dirty="0"/>
              <a:t> system and </a:t>
            </a:r>
            <a:r>
              <a:rPr lang="da-DK" dirty="0" err="1"/>
              <a:t>access</a:t>
            </a:r>
            <a:r>
              <a:rPr lang="da-DK" dirty="0"/>
              <a:t> to </a:t>
            </a:r>
            <a:r>
              <a:rPr lang="da-DK" dirty="0" err="1"/>
              <a:t>trains</a:t>
            </a:r>
            <a:r>
              <a:rPr lang="da-DK" dirty="0"/>
              <a:t>, </a:t>
            </a:r>
            <a:r>
              <a:rPr lang="da-DK" dirty="0" err="1"/>
              <a:t>along</a:t>
            </a:r>
            <a:r>
              <a:rPr lang="da-DK" dirty="0"/>
              <a:t> with </a:t>
            </a:r>
            <a:r>
              <a:rPr lang="da-DK" dirty="0" err="1"/>
              <a:t>geographical</a:t>
            </a:r>
            <a:r>
              <a:rPr lang="da-DK" dirty="0"/>
              <a:t> features (is the city </a:t>
            </a:r>
            <a:r>
              <a:rPr lang="da-DK" dirty="0" err="1"/>
              <a:t>near</a:t>
            </a:r>
            <a:r>
              <a:rPr lang="da-DK" dirty="0"/>
              <a:t> a river?)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roughly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time-</a:t>
            </a:r>
            <a:r>
              <a:rPr lang="da-DK" dirty="0" err="1"/>
              <a:t>constant</a:t>
            </a:r>
            <a:r>
              <a:rPr lang="da-DK" dirty="0"/>
              <a:t>.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certainly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correlated</a:t>
            </a:r>
            <a:r>
              <a:rPr lang="da-DK" dirty="0"/>
              <a:t> with </a:t>
            </a:r>
            <a:r>
              <a:rPr lang="da-DK" dirty="0" err="1"/>
              <a:t>concentration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95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95AD-590B-15D4-C020-90F00268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046200-4A35-92A3-AA18-4D8EBD1A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B28D5-1586-2CC4-6A80-35C2A9417B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118C1667-0035-2A19-BB47-CAB52C29CF44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AE7E8C0-DC48-1540-0AF8-13E1E75FE46F}"/>
              </a:ext>
            </a:extLst>
          </p:cNvPr>
          <p:cNvSpPr txBox="1">
            <a:spLocks/>
          </p:cNvSpPr>
          <p:nvPr/>
        </p:nvSpPr>
        <p:spPr>
          <a:xfrm>
            <a:off x="627297" y="1476475"/>
            <a:ext cx="10732765" cy="1178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 err="1"/>
              <a:t>There</a:t>
            </a:r>
            <a:r>
              <a:rPr lang="da-DK" i="1" dirty="0"/>
              <a:t> has </a:t>
            </a:r>
            <a:r>
              <a:rPr lang="da-DK" i="1" dirty="0" err="1"/>
              <a:t>been</a:t>
            </a:r>
            <a:r>
              <a:rPr lang="da-DK" i="1" dirty="0"/>
              <a:t> </a:t>
            </a:r>
            <a:r>
              <a:rPr lang="da-DK" i="1" dirty="0" err="1"/>
              <a:t>much</a:t>
            </a:r>
            <a:r>
              <a:rPr lang="da-DK" i="1" dirty="0"/>
              <a:t> </a:t>
            </a:r>
            <a:r>
              <a:rPr lang="da-DK" i="1" dirty="0" err="1"/>
              <a:t>interest</a:t>
            </a:r>
            <a:r>
              <a:rPr lang="da-DK" i="1" dirty="0"/>
              <a:t> in </a:t>
            </a:r>
            <a:r>
              <a:rPr lang="da-DK" i="1" dirty="0" err="1"/>
              <a:t>whether</a:t>
            </a:r>
            <a:r>
              <a:rPr lang="da-DK" i="1" dirty="0"/>
              <a:t> the </a:t>
            </a:r>
            <a:r>
              <a:rPr lang="da-DK" i="1" dirty="0" err="1"/>
              <a:t>presence</a:t>
            </a:r>
            <a:r>
              <a:rPr lang="da-DK" i="1" dirty="0"/>
              <a:t> of 401(k) pensions plans, </a:t>
            </a:r>
            <a:r>
              <a:rPr lang="da-DK" i="1" dirty="0" err="1"/>
              <a:t>available</a:t>
            </a:r>
            <a:r>
              <a:rPr lang="da-DK" i="1" dirty="0"/>
              <a:t> to </a:t>
            </a:r>
            <a:r>
              <a:rPr lang="da-DK" i="1" dirty="0" err="1"/>
              <a:t>many</a:t>
            </a:r>
            <a:r>
              <a:rPr lang="da-DK" i="1" dirty="0"/>
              <a:t> </a:t>
            </a:r>
            <a:r>
              <a:rPr lang="da-DK" i="1" dirty="0" err="1"/>
              <a:t>workers</a:t>
            </a:r>
            <a:r>
              <a:rPr lang="da-DK" i="1" dirty="0"/>
              <a:t> in the U.S., </a:t>
            </a:r>
            <a:r>
              <a:rPr lang="da-DK" i="1" dirty="0" err="1"/>
              <a:t>increase</a:t>
            </a:r>
            <a:r>
              <a:rPr lang="da-DK" i="1" dirty="0"/>
              <a:t> net </a:t>
            </a:r>
            <a:r>
              <a:rPr lang="da-DK" i="1" dirty="0" err="1"/>
              <a:t>savings</a:t>
            </a:r>
            <a:r>
              <a:rPr lang="da-DK" i="1" dirty="0"/>
              <a:t>. The data set 401KSUBS.dta </a:t>
            </a:r>
            <a:r>
              <a:rPr lang="da-DK" i="1" dirty="0" err="1"/>
              <a:t>contains</a:t>
            </a:r>
            <a:r>
              <a:rPr lang="da-DK" i="1" dirty="0"/>
              <a:t> information on net </a:t>
            </a:r>
            <a:r>
              <a:rPr lang="da-DK" i="1" dirty="0" err="1"/>
              <a:t>financial</a:t>
            </a:r>
            <a:r>
              <a:rPr lang="da-DK" i="1" dirty="0"/>
              <a:t> assets (</a:t>
            </a:r>
            <a:r>
              <a:rPr lang="da-DK" i="1" dirty="0" err="1"/>
              <a:t>nettfa</a:t>
            </a:r>
            <a:r>
              <a:rPr lang="da-DK" i="1" dirty="0"/>
              <a:t>), </a:t>
            </a:r>
            <a:r>
              <a:rPr lang="da-DK" i="1" dirty="0" err="1"/>
              <a:t>family</a:t>
            </a:r>
            <a:r>
              <a:rPr lang="da-DK" i="1" dirty="0"/>
              <a:t> </a:t>
            </a:r>
            <a:r>
              <a:rPr lang="da-DK" i="1" dirty="0" err="1"/>
              <a:t>income</a:t>
            </a:r>
            <a:r>
              <a:rPr lang="da-DK" i="1" dirty="0"/>
              <a:t> (</a:t>
            </a:r>
            <a:r>
              <a:rPr lang="da-DK" i="1" dirty="0" err="1"/>
              <a:t>inc</a:t>
            </a:r>
            <a:r>
              <a:rPr lang="da-DK" i="1" dirty="0"/>
              <a:t>), a </a:t>
            </a:r>
            <a:r>
              <a:rPr lang="da-DK" i="1" dirty="0" err="1"/>
              <a:t>binary</a:t>
            </a:r>
            <a:r>
              <a:rPr lang="da-DK" i="1" dirty="0"/>
              <a:t> variable for </a:t>
            </a:r>
            <a:r>
              <a:rPr lang="da-DK" i="1" dirty="0" err="1"/>
              <a:t>eligibility</a:t>
            </a:r>
            <a:r>
              <a:rPr lang="da-DK" i="1" dirty="0"/>
              <a:t> in a 401(k) plan (e401k), and </a:t>
            </a:r>
            <a:r>
              <a:rPr lang="da-DK" i="1" dirty="0" err="1"/>
              <a:t>several</a:t>
            </a:r>
            <a:r>
              <a:rPr lang="da-DK" i="1" dirty="0"/>
              <a:t> </a:t>
            </a:r>
            <a:r>
              <a:rPr lang="da-DK" i="1" dirty="0" err="1"/>
              <a:t>other</a:t>
            </a:r>
            <a:r>
              <a:rPr lang="da-DK" i="1" dirty="0"/>
              <a:t> variables. </a:t>
            </a:r>
          </a:p>
          <a:p>
            <a:r>
              <a:rPr lang="da-DK" i="1" dirty="0"/>
              <a:t>(a)  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fraction</a:t>
            </a:r>
            <a:r>
              <a:rPr lang="da-DK" i="1" dirty="0"/>
              <a:t> of the families in the sample </a:t>
            </a:r>
            <a:r>
              <a:rPr lang="da-DK" i="1" dirty="0" err="1"/>
              <a:t>are</a:t>
            </a:r>
            <a:r>
              <a:rPr lang="da-DK" i="1" dirty="0"/>
              <a:t> </a:t>
            </a:r>
            <a:r>
              <a:rPr lang="da-DK" i="1" dirty="0" err="1"/>
              <a:t>eligible</a:t>
            </a:r>
            <a:r>
              <a:rPr lang="da-DK" i="1" dirty="0"/>
              <a:t> for participation in a 401(k) pension plan? </a:t>
            </a:r>
            <a:endParaRPr lang="da-DK" i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611F503A-8F61-4552-51B6-1AC36D89C0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6" y="2680143"/>
                <a:ext cx="10732765" cy="26282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3637 families out of 9275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da-DK" dirty="0"/>
                  <a:t>0.392.</a:t>
                </a:r>
              </a:p>
            </p:txBody>
          </p:sp>
        </mc:Choice>
        <mc:Fallback xmlns="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611F503A-8F61-4552-51B6-1AC36D89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2680143"/>
                <a:ext cx="10732765" cy="262822"/>
              </a:xfrm>
              <a:prstGeom prst="rect">
                <a:avLst/>
              </a:prstGeom>
              <a:blipFill>
                <a:blip r:embed="rId3"/>
                <a:stretch>
                  <a:fillRect l="-709" t="-14286" b="-2857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Undertitel 10">
            <a:extLst>
              <a:ext uri="{FF2B5EF4-FFF2-40B4-BE49-F238E27FC236}">
                <a16:creationId xmlns:a16="http://schemas.microsoft.com/office/drawing/2014/main" id="{B44A1CA3-3960-6417-83C9-1AC673C87B5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6.1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2E8641D-B25A-5E47-9D16-AF0A729A44AB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69B462E-7CE6-60D4-A7E2-6DE41E1D72B0}"/>
              </a:ext>
            </a:extLst>
          </p:cNvPr>
          <p:cNvSpPr txBox="1">
            <a:spLocks/>
          </p:cNvSpPr>
          <p:nvPr/>
        </p:nvSpPr>
        <p:spPr>
          <a:xfrm>
            <a:off x="627296" y="2969658"/>
            <a:ext cx="10732765" cy="589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(b)  </a:t>
            </a:r>
            <a:r>
              <a:rPr lang="da-DK" i="1" dirty="0" err="1"/>
              <a:t>Estimate</a:t>
            </a:r>
            <a:r>
              <a:rPr lang="da-DK" i="1" dirty="0"/>
              <a:t> a </a:t>
            </a:r>
            <a:r>
              <a:rPr lang="da-DK" i="1" dirty="0" err="1"/>
              <a:t>linear</a:t>
            </a:r>
            <a:r>
              <a:rPr lang="da-DK" i="1" dirty="0"/>
              <a:t> </a:t>
            </a:r>
            <a:r>
              <a:rPr lang="da-DK" i="1" dirty="0" err="1"/>
              <a:t>probability</a:t>
            </a:r>
            <a:r>
              <a:rPr lang="da-DK" i="1" dirty="0"/>
              <a:t> model </a:t>
            </a:r>
            <a:r>
              <a:rPr lang="da-DK" i="1" dirty="0" err="1"/>
              <a:t>explaining</a:t>
            </a:r>
            <a:r>
              <a:rPr lang="da-DK" i="1" dirty="0"/>
              <a:t> 401(k) </a:t>
            </a:r>
            <a:r>
              <a:rPr lang="da-DK" i="1" dirty="0" err="1"/>
              <a:t>eligibility</a:t>
            </a:r>
            <a:r>
              <a:rPr lang="da-DK" i="1" dirty="0"/>
              <a:t> in terms of </a:t>
            </a:r>
            <a:r>
              <a:rPr lang="da-DK" i="1" dirty="0" err="1"/>
              <a:t>income</a:t>
            </a:r>
            <a:r>
              <a:rPr lang="da-DK" i="1" dirty="0"/>
              <a:t>, age, and </a:t>
            </a:r>
            <a:r>
              <a:rPr lang="da-DK" i="1" dirty="0" err="1"/>
              <a:t>gender</a:t>
            </a:r>
            <a:r>
              <a:rPr lang="da-DK" i="1" dirty="0"/>
              <a:t>. </a:t>
            </a:r>
            <a:r>
              <a:rPr lang="da-DK" i="1" dirty="0" err="1"/>
              <a:t>Include</a:t>
            </a:r>
            <a:r>
              <a:rPr lang="da-DK" i="1" dirty="0"/>
              <a:t> </a:t>
            </a:r>
            <a:r>
              <a:rPr lang="da-DK" i="1" dirty="0" err="1"/>
              <a:t>income</a:t>
            </a:r>
            <a:r>
              <a:rPr lang="da-DK" i="1" dirty="0"/>
              <a:t> and age in </a:t>
            </a:r>
            <a:r>
              <a:rPr lang="da-DK" i="1" dirty="0" err="1"/>
              <a:t>quadratic</a:t>
            </a:r>
            <a:r>
              <a:rPr lang="da-DK" i="1" dirty="0"/>
              <a:t> form, and </a:t>
            </a:r>
            <a:r>
              <a:rPr lang="da-DK" i="1" dirty="0" err="1"/>
              <a:t>report</a:t>
            </a:r>
            <a:r>
              <a:rPr lang="da-DK" i="1" dirty="0"/>
              <a:t> the </a:t>
            </a:r>
            <a:r>
              <a:rPr lang="da-DK" i="1" dirty="0" err="1"/>
              <a:t>results</a:t>
            </a:r>
            <a:r>
              <a:rPr lang="da-DK" i="1" dirty="0"/>
              <a:t> in the </a:t>
            </a:r>
            <a:r>
              <a:rPr lang="da-DK" i="1" dirty="0" err="1"/>
              <a:t>usual</a:t>
            </a:r>
            <a:r>
              <a:rPr lang="da-DK" i="1" dirty="0"/>
              <a:t> form. </a:t>
            </a:r>
          </a:p>
          <a:p>
            <a:endParaRPr lang="da-DK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00CFD52B-07A3-EDF1-E0AB-467911D15D5B}"/>
              </a:ext>
            </a:extLst>
          </p:cNvPr>
          <p:cNvSpPr txBox="1">
            <a:spLocks/>
          </p:cNvSpPr>
          <p:nvPr/>
        </p:nvSpPr>
        <p:spPr>
          <a:xfrm>
            <a:off x="627295" y="5113283"/>
            <a:ext cx="10732765" cy="1072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401(k) </a:t>
            </a:r>
            <a:r>
              <a:rPr lang="da-DK" dirty="0" err="1"/>
              <a:t>eligibility</a:t>
            </a:r>
            <a:r>
              <a:rPr lang="da-DK" dirty="0"/>
              <a:t> </a:t>
            </a:r>
            <a:r>
              <a:rPr lang="da-DK" dirty="0" err="1"/>
              <a:t>clearly</a:t>
            </a:r>
            <a:r>
              <a:rPr lang="da-DK" dirty="0"/>
              <a:t> </a:t>
            </a:r>
            <a:r>
              <a:rPr lang="da-DK" dirty="0" err="1"/>
              <a:t>depends</a:t>
            </a:r>
            <a:r>
              <a:rPr lang="da-DK" dirty="0"/>
              <a:t> on </a:t>
            </a:r>
            <a:r>
              <a:rPr lang="da-DK" dirty="0" err="1"/>
              <a:t>income</a:t>
            </a:r>
            <a:r>
              <a:rPr lang="da-DK" dirty="0"/>
              <a:t> and age in part (b). </a:t>
            </a:r>
            <a:r>
              <a:rPr lang="da-DK" dirty="0" err="1"/>
              <a:t>Each</a:t>
            </a:r>
            <a:r>
              <a:rPr lang="da-DK" dirty="0"/>
              <a:t> of the </a:t>
            </a:r>
            <a:r>
              <a:rPr lang="da-DK" dirty="0" err="1"/>
              <a:t>four</a:t>
            </a:r>
            <a:r>
              <a:rPr lang="da-DK" dirty="0"/>
              <a:t> terms </a:t>
            </a:r>
            <a:r>
              <a:rPr lang="da-DK" dirty="0" err="1"/>
              <a:t>involving</a:t>
            </a:r>
            <a:r>
              <a:rPr lang="da-DK" dirty="0"/>
              <a:t> </a:t>
            </a:r>
            <a:r>
              <a:rPr lang="da-DK" i="1" dirty="0" err="1"/>
              <a:t>inc</a:t>
            </a:r>
            <a:r>
              <a:rPr lang="da-DK" dirty="0"/>
              <a:t> and </a:t>
            </a:r>
            <a:r>
              <a:rPr lang="da-DK" i="1" dirty="0"/>
              <a:t>age</a:t>
            </a:r>
            <a:r>
              <a:rPr lang="da-DK" dirty="0"/>
              <a:t> have </a:t>
            </a:r>
            <a:r>
              <a:rPr lang="da-DK" dirty="0" err="1"/>
              <a:t>very</a:t>
            </a:r>
            <a:r>
              <a:rPr lang="da-DK" dirty="0"/>
              <a:t>. </a:t>
            </a:r>
            <a:r>
              <a:rPr lang="da-DK" dirty="0" err="1"/>
              <a:t>significant</a:t>
            </a:r>
            <a:r>
              <a:rPr lang="da-DK" dirty="0"/>
              <a:t> </a:t>
            </a:r>
            <a:r>
              <a:rPr lang="da-DK" i="1" dirty="0"/>
              <a:t>t</a:t>
            </a:r>
            <a:r>
              <a:rPr lang="da-DK" dirty="0"/>
              <a:t> </a:t>
            </a:r>
            <a:r>
              <a:rPr lang="da-DK" dirty="0" err="1"/>
              <a:t>statistics</a:t>
            </a:r>
            <a:r>
              <a:rPr lang="da-DK" dirty="0"/>
              <a:t>. On the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hand</a:t>
            </a:r>
            <a:r>
              <a:rPr lang="da-DK" dirty="0"/>
              <a:t>, </a:t>
            </a:r>
            <a:r>
              <a:rPr lang="da-DK" dirty="0" err="1"/>
              <a:t>once</a:t>
            </a:r>
            <a:r>
              <a:rPr lang="da-DK" dirty="0"/>
              <a:t> </a:t>
            </a:r>
            <a:r>
              <a:rPr lang="da-DK" dirty="0" err="1"/>
              <a:t>income</a:t>
            </a:r>
            <a:r>
              <a:rPr lang="da-DK" dirty="0"/>
              <a:t> and age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controlled</a:t>
            </a:r>
            <a:r>
              <a:rPr lang="da-DK" dirty="0"/>
              <a:t> for,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no difference in </a:t>
            </a:r>
            <a:r>
              <a:rPr lang="da-DK" dirty="0" err="1"/>
              <a:t>eligibility</a:t>
            </a:r>
            <a:r>
              <a:rPr lang="da-DK" dirty="0"/>
              <a:t> by </a:t>
            </a:r>
            <a:r>
              <a:rPr lang="da-DK" dirty="0" err="1"/>
              <a:t>gender</a:t>
            </a:r>
            <a:r>
              <a:rPr lang="da-DK" dirty="0"/>
              <a:t>. The </a:t>
            </a:r>
            <a:r>
              <a:rPr lang="da-DK" dirty="0" err="1"/>
              <a:t>coefficient</a:t>
            </a:r>
            <a:r>
              <a:rPr lang="da-DK" dirty="0"/>
              <a:t> on </a:t>
            </a:r>
            <a:r>
              <a:rPr lang="da-DK" i="1" dirty="0"/>
              <a:t>male</a:t>
            </a:r>
            <a:r>
              <a:rPr lang="da-DK" dirty="0"/>
              <a:t> is </a:t>
            </a:r>
            <a:r>
              <a:rPr lang="da-DK" dirty="0" err="1"/>
              <a:t>very</a:t>
            </a:r>
            <a:r>
              <a:rPr lang="da-DK" dirty="0"/>
              <a:t> small – at given </a:t>
            </a:r>
            <a:r>
              <a:rPr lang="da-DK" dirty="0" err="1"/>
              <a:t>income</a:t>
            </a:r>
            <a:r>
              <a:rPr lang="da-DK" dirty="0"/>
              <a:t> and age, males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estimated</a:t>
            </a:r>
            <a:r>
              <a:rPr lang="da-DK" dirty="0"/>
              <a:t> to have a .0035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probability</a:t>
            </a:r>
            <a:r>
              <a:rPr lang="da-DK" dirty="0"/>
              <a:t> of </a:t>
            </a:r>
            <a:r>
              <a:rPr lang="da-DK" dirty="0" err="1"/>
              <a:t>being</a:t>
            </a:r>
            <a:r>
              <a:rPr lang="da-DK" dirty="0"/>
              <a:t> 401(k) </a:t>
            </a:r>
            <a:r>
              <a:rPr lang="da-DK" dirty="0" err="1"/>
              <a:t>eligible</a:t>
            </a:r>
            <a:r>
              <a:rPr lang="da-DK" dirty="0"/>
              <a:t> – and it has a </a:t>
            </a:r>
            <a:r>
              <a:rPr lang="da-DK" dirty="0" err="1"/>
              <a:t>very</a:t>
            </a:r>
            <a:r>
              <a:rPr lang="da-DK" dirty="0"/>
              <a:t> small </a:t>
            </a:r>
            <a:r>
              <a:rPr lang="da-DK" i="1" dirty="0"/>
              <a:t>t</a:t>
            </a:r>
            <a:r>
              <a:rPr lang="da-DK" dirty="0"/>
              <a:t> </a:t>
            </a:r>
            <a:r>
              <a:rPr lang="da-DK" dirty="0" err="1"/>
              <a:t>statistic</a:t>
            </a:r>
            <a:r>
              <a:rPr lang="da-DK" dirty="0"/>
              <a:t>.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EA69C72-5146-BF8B-A417-816A6287F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287" y="3460152"/>
            <a:ext cx="6762264" cy="1189657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6AC4036-6968-93EE-98CD-CC052C84D768}"/>
              </a:ext>
            </a:extLst>
          </p:cNvPr>
          <p:cNvSpPr txBox="1">
            <a:spLocks/>
          </p:cNvSpPr>
          <p:nvPr/>
        </p:nvSpPr>
        <p:spPr>
          <a:xfrm>
            <a:off x="627295" y="4760860"/>
            <a:ext cx="10732765" cy="392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</a:t>
            </a:r>
            <a:r>
              <a:rPr lang="da-DK" i="1" dirty="0" err="1"/>
              <a:t>Would</a:t>
            </a:r>
            <a:r>
              <a:rPr lang="da-DK" i="1" dirty="0"/>
              <a:t>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say</a:t>
            </a:r>
            <a:r>
              <a:rPr lang="da-DK" i="1" dirty="0"/>
              <a:t> 401(k) </a:t>
            </a:r>
            <a:r>
              <a:rPr lang="da-DK" i="1" dirty="0" err="1"/>
              <a:t>eligibility</a:t>
            </a:r>
            <a:r>
              <a:rPr lang="da-DK" i="1" dirty="0"/>
              <a:t> is independent of </a:t>
            </a:r>
            <a:r>
              <a:rPr lang="da-DK" i="1" dirty="0" err="1"/>
              <a:t>income</a:t>
            </a:r>
            <a:r>
              <a:rPr lang="da-DK" i="1" dirty="0"/>
              <a:t> and age? </a:t>
            </a:r>
            <a:r>
              <a:rPr lang="da-DK" i="1" dirty="0" err="1"/>
              <a:t>What</a:t>
            </a:r>
            <a:r>
              <a:rPr lang="da-DK" i="1" dirty="0"/>
              <a:t> </a:t>
            </a:r>
            <a:r>
              <a:rPr lang="da-DK" i="1" dirty="0" err="1"/>
              <a:t>about</a:t>
            </a:r>
            <a:r>
              <a:rPr lang="da-DK" i="1" dirty="0"/>
              <a:t> </a:t>
            </a:r>
            <a:r>
              <a:rPr lang="da-DK" i="1" dirty="0" err="1"/>
              <a:t>gender</a:t>
            </a:r>
            <a:r>
              <a:rPr lang="da-DK" i="1" dirty="0"/>
              <a:t>? </a:t>
            </a:r>
            <a:r>
              <a:rPr lang="da-DK" i="1" dirty="0" err="1"/>
              <a:t>Explain</a:t>
            </a:r>
            <a:r>
              <a:rPr lang="da-DK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6419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A401-86A1-84DF-0BDC-633AB01E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DDE1A-12F0-093E-94C5-33E644BE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25E13-1E79-D7BB-CB9D-CEA7F97B45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F655C77-D142-9D46-E9D6-08712D6EDEA3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2C8E692-C136-9DA6-AC05-26417CEA9724}"/>
              </a:ext>
            </a:extLst>
          </p:cNvPr>
          <p:cNvSpPr txBox="1">
            <a:spLocks/>
          </p:cNvSpPr>
          <p:nvPr/>
        </p:nvSpPr>
        <p:spPr>
          <a:xfrm>
            <a:off x="627297" y="1476475"/>
            <a:ext cx="10732765" cy="589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 </a:t>
            </a:r>
            <a:r>
              <a:rPr lang="da-DK" i="1" dirty="0" err="1"/>
              <a:t>Obtain</a:t>
            </a:r>
            <a:r>
              <a:rPr lang="da-DK" i="1" dirty="0"/>
              <a:t> the </a:t>
            </a:r>
            <a:r>
              <a:rPr lang="da-DK" i="1" dirty="0" err="1"/>
              <a:t>fitted</a:t>
            </a:r>
            <a:r>
              <a:rPr lang="da-DK" i="1" dirty="0"/>
              <a:t> </a:t>
            </a:r>
            <a:r>
              <a:rPr lang="da-DK" i="1" dirty="0" err="1"/>
              <a:t>values</a:t>
            </a:r>
            <a:r>
              <a:rPr lang="da-DK" i="1" dirty="0"/>
              <a:t> from the </a:t>
            </a:r>
            <a:r>
              <a:rPr lang="da-DK" i="1" dirty="0" err="1"/>
              <a:t>linear</a:t>
            </a:r>
            <a:r>
              <a:rPr lang="da-DK" i="1" dirty="0"/>
              <a:t> </a:t>
            </a:r>
            <a:r>
              <a:rPr lang="da-DK" i="1" dirty="0" err="1"/>
              <a:t>probability</a:t>
            </a:r>
            <a:r>
              <a:rPr lang="da-DK" i="1" dirty="0"/>
              <a:t> model </a:t>
            </a:r>
            <a:r>
              <a:rPr lang="da-DK" i="1" dirty="0" err="1"/>
              <a:t>estimated</a:t>
            </a:r>
            <a:r>
              <a:rPr lang="da-DK" i="1" dirty="0"/>
              <a:t> in part (b). Are </a:t>
            </a:r>
            <a:r>
              <a:rPr lang="da-DK" i="1" dirty="0" err="1"/>
              <a:t>any</a:t>
            </a:r>
            <a:r>
              <a:rPr lang="da-DK" i="1" dirty="0"/>
              <a:t> </a:t>
            </a:r>
            <a:r>
              <a:rPr lang="da-DK" i="1" dirty="0" err="1"/>
              <a:t>fitted</a:t>
            </a:r>
            <a:r>
              <a:rPr lang="da-DK" i="1" dirty="0"/>
              <a:t> </a:t>
            </a:r>
            <a:r>
              <a:rPr lang="da-DK" i="1" dirty="0" err="1"/>
              <a:t>values</a:t>
            </a:r>
            <a:r>
              <a:rPr lang="da-DK" i="1" dirty="0"/>
              <a:t> negative or </a:t>
            </a:r>
            <a:r>
              <a:rPr lang="da-DK" i="1" dirty="0" err="1"/>
              <a:t>greater</a:t>
            </a:r>
            <a:r>
              <a:rPr lang="da-DK" i="1" dirty="0"/>
              <a:t> </a:t>
            </a:r>
            <a:r>
              <a:rPr lang="da-DK" i="1" dirty="0" err="1"/>
              <a:t>than</a:t>
            </a:r>
            <a:r>
              <a:rPr lang="da-DK" i="1" dirty="0"/>
              <a:t> </a:t>
            </a:r>
            <a:r>
              <a:rPr lang="da-DK" i="1" dirty="0" err="1"/>
              <a:t>one</a:t>
            </a:r>
            <a:r>
              <a:rPr lang="da-DK" i="1" dirty="0"/>
              <a:t>? 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F497D4DD-8FF7-6CF9-31F3-707F20CD500E}"/>
              </a:ext>
            </a:extLst>
          </p:cNvPr>
          <p:cNvSpPr txBox="1">
            <a:spLocks/>
          </p:cNvSpPr>
          <p:nvPr/>
        </p:nvSpPr>
        <p:spPr>
          <a:xfrm>
            <a:off x="627296" y="2065781"/>
            <a:ext cx="10732765" cy="848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None of the </a:t>
            </a:r>
            <a:r>
              <a:rPr lang="da-DK" dirty="0" err="1"/>
              <a:t>fitted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outside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interval. The smallest </a:t>
            </a:r>
            <a:r>
              <a:rPr lang="da-DK" dirty="0" err="1"/>
              <a:t>fitted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dirty="0" err="1"/>
              <a:t>about</a:t>
            </a:r>
            <a:r>
              <a:rPr lang="da-DK" dirty="0"/>
              <a:t> .030 and the </a:t>
            </a:r>
            <a:r>
              <a:rPr lang="da-DK" dirty="0" err="1"/>
              <a:t>largest</a:t>
            </a:r>
            <a:r>
              <a:rPr lang="da-DK" dirty="0"/>
              <a:t> is </a:t>
            </a:r>
            <a:r>
              <a:rPr lang="da-DK" dirty="0" err="1"/>
              <a:t>about</a:t>
            </a:r>
            <a:r>
              <a:rPr lang="da-DK" dirty="0"/>
              <a:t> .697. This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theoretical</a:t>
            </a:r>
            <a:r>
              <a:rPr lang="da-DK" dirty="0"/>
              <a:t> problem with the LPM – the </a:t>
            </a:r>
            <a:r>
              <a:rPr lang="da-DK" dirty="0" err="1"/>
              <a:t>possibility</a:t>
            </a:r>
            <a:r>
              <a:rPr lang="da-DK" dirty="0"/>
              <a:t> of </a:t>
            </a:r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silly</a:t>
            </a:r>
            <a:r>
              <a:rPr lang="da-DK" dirty="0"/>
              <a:t> </a:t>
            </a:r>
            <a:r>
              <a:rPr lang="da-DK" dirty="0" err="1"/>
              <a:t>probability</a:t>
            </a:r>
            <a:r>
              <a:rPr lang="da-DK" dirty="0"/>
              <a:t> </a:t>
            </a:r>
            <a:r>
              <a:rPr lang="da-DK" dirty="0" err="1"/>
              <a:t>estimates</a:t>
            </a:r>
            <a:r>
              <a:rPr lang="da-DK" dirty="0"/>
              <a:t> –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materialize</a:t>
            </a:r>
            <a:r>
              <a:rPr lang="da-DK" dirty="0"/>
              <a:t> in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application</a:t>
            </a:r>
            <a:r>
              <a:rPr lang="da-DK" dirty="0"/>
              <a:t>.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3A58F13C-0A51-5E5C-3CB7-2D047DE5D86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6.1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71C63E16-2C25-2544-AB4F-A64E9457680C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9">
                <a:extLst>
                  <a:ext uri="{FF2B5EF4-FFF2-40B4-BE49-F238E27FC236}">
                    <a16:creationId xmlns:a16="http://schemas.microsoft.com/office/drawing/2014/main" id="{15C12878-53B1-13CC-3ADD-7CD0FBE7E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6" y="3020458"/>
                <a:ext cx="10732765" cy="56209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(e)  </a:t>
                </a:r>
                <a:r>
                  <a:rPr lang="da-DK" dirty="0"/>
                  <a:t>Using the </a:t>
                </a:r>
                <a:r>
                  <a:rPr lang="da-DK" dirty="0" err="1"/>
                  <a:t>fitted</a:t>
                </a:r>
                <a:r>
                  <a:rPr lang="da-DK" dirty="0"/>
                  <a:t> </a:t>
                </a:r>
                <a:r>
                  <a:rPr lang="da-DK" dirty="0" err="1"/>
                  <a:t>values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410</m:t>
                        </m:r>
                        <m:sSub>
                          <m:sSubPr>
                            <m:ctrlPr>
                              <a:rPr lang="da-D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from part (d), </a:t>
                </a:r>
                <a:r>
                  <a:rPr lang="da-DK" dirty="0" err="1"/>
                  <a:t>define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401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a-DK" dirty="0"/>
                  <a:t>= 1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410</m:t>
                        </m:r>
                        <m:sSub>
                          <m:sSubPr>
                            <m:ctrlPr>
                              <a:rPr lang="da-D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a-DK" dirty="0"/>
                  <a:t> ≥ 0.5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401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a-DK" dirty="0"/>
                  <a:t>=0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410</m:t>
                        </m:r>
                        <m:sSub>
                          <m:sSubPr>
                            <m:ctrlPr>
                              <a:rPr lang="da-D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a-DK" dirty="0"/>
                  <a:t> &lt; 0.5. Out of 9,275 families, </a:t>
                </a:r>
                <a:r>
                  <a:rPr lang="da-DK" dirty="0" err="1"/>
                  <a:t>how</a:t>
                </a:r>
                <a:r>
                  <a:rPr lang="da-DK" dirty="0"/>
                  <a:t> </a:t>
                </a:r>
                <a:r>
                  <a:rPr lang="da-DK" dirty="0" err="1"/>
                  <a:t>many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predicted</a:t>
                </a:r>
                <a:r>
                  <a:rPr lang="da-DK" dirty="0"/>
                  <a:t> to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eligible</a:t>
                </a:r>
                <a:r>
                  <a:rPr lang="da-DK" dirty="0"/>
                  <a:t> for a 401(k) plan? </a:t>
                </a:r>
              </a:p>
            </p:txBody>
          </p:sp>
        </mc:Choice>
        <mc:Fallback xmlns="">
          <p:sp>
            <p:nvSpPr>
              <p:cNvPr id="6" name="Content Placeholder 9">
                <a:extLst>
                  <a:ext uri="{FF2B5EF4-FFF2-40B4-BE49-F238E27FC236}">
                    <a16:creationId xmlns:a16="http://schemas.microsoft.com/office/drawing/2014/main" id="{15C12878-53B1-13CC-3ADD-7CD0FBE7E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3020458"/>
                <a:ext cx="10732765" cy="562094"/>
              </a:xfrm>
              <a:prstGeom prst="rect">
                <a:avLst/>
              </a:prstGeom>
              <a:blipFill>
                <a:blip r:embed="rId3"/>
                <a:stretch>
                  <a:fillRect l="-709" t="-4348" b="-652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659044-59B9-D887-78A9-9C6BE0445FDA}"/>
              </a:ext>
            </a:extLst>
          </p:cNvPr>
          <p:cNvSpPr txBox="1">
            <a:spLocks/>
          </p:cNvSpPr>
          <p:nvPr/>
        </p:nvSpPr>
        <p:spPr>
          <a:xfrm>
            <a:off x="627295" y="3535814"/>
            <a:ext cx="10732765" cy="5620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Using the given </a:t>
            </a:r>
            <a:r>
              <a:rPr lang="da-DK" dirty="0" err="1"/>
              <a:t>rule</a:t>
            </a:r>
            <a:r>
              <a:rPr lang="da-DK" dirty="0"/>
              <a:t>, 2,460 families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eligible</a:t>
            </a:r>
            <a:r>
              <a:rPr lang="da-DK" dirty="0"/>
              <a:t> for a 401(k) plan. </a:t>
            </a:r>
            <a:r>
              <a:rPr lang="da-DK" dirty="0" err="1"/>
              <a:t>Recall</a:t>
            </a:r>
            <a:r>
              <a:rPr lang="da-DK" dirty="0"/>
              <a:t> from (a) </a:t>
            </a:r>
            <a:r>
              <a:rPr lang="da-DK" dirty="0" err="1"/>
              <a:t>that</a:t>
            </a:r>
            <a:r>
              <a:rPr lang="da-DK" dirty="0"/>
              <a:t> 3637 families in the sample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eligble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81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8D2B-E028-8512-3036-F2A75A963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86FD9-CFC3-30B0-1D4A-A2B32056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BB75-149E-96E6-7A15-558EE337D2E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9A58BECA-73A6-33BD-816A-04DEBBD8DFD7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401KSUBS.dta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7D495B57-84F8-23F0-46ED-236C6DD7B11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6.1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B0B38C9D-48EF-B582-E06B-F2C91ED1CB7F}"/>
              </a:ext>
            </a:extLst>
          </p:cNvPr>
          <p:cNvSpPr txBox="1"/>
          <p:nvPr/>
        </p:nvSpPr>
        <p:spPr>
          <a:xfrm>
            <a:off x="1184275" y="16176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4B5295D-A964-B3F4-92CB-672695EC7F21}"/>
              </a:ext>
            </a:extLst>
          </p:cNvPr>
          <p:cNvSpPr txBox="1">
            <a:spLocks/>
          </p:cNvSpPr>
          <p:nvPr/>
        </p:nvSpPr>
        <p:spPr>
          <a:xfrm>
            <a:off x="639995" y="2016150"/>
            <a:ext cx="10732765" cy="521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Of the 5,638 families </a:t>
            </a:r>
            <a:r>
              <a:rPr lang="da-DK" dirty="0" err="1"/>
              <a:t>actually</a:t>
            </a:r>
            <a:r>
              <a:rPr lang="da-DK" dirty="0"/>
              <a:t> </a:t>
            </a:r>
            <a:r>
              <a:rPr lang="da-DK" dirty="0" err="1"/>
              <a:t>ineligible</a:t>
            </a:r>
            <a:r>
              <a:rPr lang="da-DK" dirty="0"/>
              <a:t> for a 401(k) plan, </a:t>
            </a:r>
            <a:r>
              <a:rPr lang="da-DK" dirty="0" err="1"/>
              <a:t>about</a:t>
            </a:r>
            <a:r>
              <a:rPr lang="da-DK" dirty="0"/>
              <a:t> 81.7 (=4607 </a:t>
            </a:r>
            <a:r>
              <a:rPr lang="da-DK" dirty="0" err="1"/>
              <a:t>familes</a:t>
            </a:r>
            <a:r>
              <a:rPr lang="da-DK" dirty="0"/>
              <a:t>)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not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eligible</a:t>
            </a:r>
            <a:r>
              <a:rPr lang="da-DK" dirty="0"/>
              <a:t>. Of the 3,637 families </a:t>
            </a:r>
            <a:r>
              <a:rPr lang="da-DK" dirty="0" err="1"/>
              <a:t>actually</a:t>
            </a:r>
            <a:r>
              <a:rPr lang="da-DK" dirty="0"/>
              <a:t> </a:t>
            </a:r>
            <a:r>
              <a:rPr lang="da-DK" dirty="0" err="1"/>
              <a:t>eligible</a:t>
            </a:r>
            <a:r>
              <a:rPr lang="da-DK" dirty="0"/>
              <a:t>, </a:t>
            </a:r>
            <a:r>
              <a:rPr lang="da-DK" dirty="0" err="1"/>
              <a:t>only</a:t>
            </a:r>
            <a:r>
              <a:rPr lang="da-DK" dirty="0"/>
              <a:t> 39.3 percent (= 1429 families)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eligible</a:t>
            </a:r>
            <a:r>
              <a:rPr lang="da-DK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321CF784-7388-0CBC-075E-BFB2262F2D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995" y="1433094"/>
                <a:ext cx="10732765" cy="52192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(f) For 5,638 families not </a:t>
                </a:r>
                <a:r>
                  <a:rPr lang="da-DK" i="1" dirty="0" err="1"/>
                  <a:t>eligible</a:t>
                </a:r>
                <a:r>
                  <a:rPr lang="da-DK" i="1" dirty="0"/>
                  <a:t> for a 401(k), </a:t>
                </a:r>
                <a:r>
                  <a:rPr lang="da-DK" i="1" dirty="0" err="1"/>
                  <a:t>what</a:t>
                </a:r>
                <a:r>
                  <a:rPr lang="da-DK" i="1" dirty="0"/>
                  <a:t> </a:t>
                </a:r>
                <a:r>
                  <a:rPr lang="da-DK" i="1" dirty="0" err="1"/>
                  <a:t>percentage</a:t>
                </a:r>
                <a:r>
                  <a:rPr lang="da-DK" i="1" dirty="0"/>
                  <a:t> of </a:t>
                </a:r>
                <a:r>
                  <a:rPr lang="da-DK" i="1" dirty="0" err="1"/>
                  <a:t>these</a:t>
                </a:r>
                <a:r>
                  <a:rPr lang="da-DK" i="1" dirty="0"/>
                  <a:t> </a:t>
                </a:r>
                <a:r>
                  <a:rPr lang="da-DK" i="1" dirty="0" err="1"/>
                  <a:t>are</a:t>
                </a:r>
                <a:r>
                  <a:rPr lang="da-DK" i="1" dirty="0"/>
                  <a:t> </a:t>
                </a:r>
                <a:r>
                  <a:rPr lang="da-DK" i="1" dirty="0" err="1"/>
                  <a:t>predicted</a:t>
                </a:r>
                <a:r>
                  <a:rPr lang="da-DK" i="1" dirty="0"/>
                  <a:t> not to have a 401(k), </a:t>
                </a:r>
                <a:r>
                  <a:rPr lang="da-DK" i="1" dirty="0" err="1"/>
                  <a:t>using</a:t>
                </a:r>
                <a:r>
                  <a:rPr lang="da-DK" i="1" dirty="0"/>
                  <a:t> the </a:t>
                </a:r>
                <a:r>
                  <a:rPr lang="da-DK" i="1" dirty="0" err="1"/>
                  <a:t>predictor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a-DK" i="1">
                            <a:latin typeface="Cambria Math" panose="02040503050406030204" pitchFamily="18" charset="0"/>
                          </a:rPr>
                          <m:t>401</m:t>
                        </m:r>
                        <m:sSub>
                          <m:sSub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a-DK" i="1" dirty="0"/>
                  <a:t>? For the 3,637 families </a:t>
                </a:r>
                <a:r>
                  <a:rPr lang="da-DK" i="1" dirty="0" err="1"/>
                  <a:t>eligible</a:t>
                </a:r>
                <a:r>
                  <a:rPr lang="da-DK" i="1" dirty="0"/>
                  <a:t> for a 401(k) plan, </a:t>
                </a:r>
                <a:r>
                  <a:rPr lang="da-DK" i="1" dirty="0" err="1"/>
                  <a:t>what</a:t>
                </a:r>
                <a:r>
                  <a:rPr lang="da-DK" i="1" dirty="0"/>
                  <a:t> </a:t>
                </a:r>
                <a:r>
                  <a:rPr lang="da-DK" i="1" dirty="0" err="1"/>
                  <a:t>percentage</a:t>
                </a:r>
                <a:r>
                  <a:rPr lang="da-DK" i="1" dirty="0"/>
                  <a:t> </a:t>
                </a:r>
                <a:r>
                  <a:rPr lang="da-DK" i="1" dirty="0" err="1"/>
                  <a:t>are</a:t>
                </a:r>
                <a:r>
                  <a:rPr lang="da-DK" i="1" dirty="0"/>
                  <a:t> </a:t>
                </a:r>
                <a:r>
                  <a:rPr lang="da-DK" i="1" dirty="0" err="1"/>
                  <a:t>predicted</a:t>
                </a:r>
                <a:r>
                  <a:rPr lang="da-DK" i="1" dirty="0"/>
                  <a:t> to have </a:t>
                </a:r>
                <a:r>
                  <a:rPr lang="da-DK" i="1" dirty="0" err="1"/>
                  <a:t>one</a:t>
                </a:r>
                <a:r>
                  <a:rPr lang="da-DK" i="1" dirty="0"/>
                  <a:t>? </a:t>
                </a:r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321CF784-7388-0CBC-075E-BFB2262F2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95" y="1433094"/>
                <a:ext cx="10732765" cy="521925"/>
              </a:xfrm>
              <a:prstGeom prst="rect">
                <a:avLst/>
              </a:prstGeom>
              <a:blipFill>
                <a:blip r:embed="rId3"/>
                <a:stretch>
                  <a:fillRect l="-709" t="-4651" b="-1395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1B1F83F-8420-6152-3BFC-6D965444DDFB}"/>
              </a:ext>
            </a:extLst>
          </p:cNvPr>
          <p:cNvSpPr txBox="1">
            <a:spLocks/>
          </p:cNvSpPr>
          <p:nvPr/>
        </p:nvSpPr>
        <p:spPr>
          <a:xfrm>
            <a:off x="639995" y="3373564"/>
            <a:ext cx="10732765" cy="7791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overall percent </a:t>
            </a: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is a </a:t>
            </a:r>
            <a:r>
              <a:rPr lang="da-DK" dirty="0" err="1"/>
              <a:t>weighted</a:t>
            </a:r>
            <a:r>
              <a:rPr lang="da-DK" dirty="0"/>
              <a:t> average of the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percentages</a:t>
            </a:r>
            <a:r>
              <a:rPr lang="da-DK" dirty="0"/>
              <a:t> </a:t>
            </a:r>
            <a:r>
              <a:rPr lang="da-DK" dirty="0" err="1"/>
              <a:t>obtained</a:t>
            </a:r>
            <a:r>
              <a:rPr lang="da-DK" dirty="0"/>
              <a:t> in part (f). As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saw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, the model </a:t>
            </a:r>
            <a:r>
              <a:rPr lang="da-DK" dirty="0" err="1"/>
              <a:t>does</a:t>
            </a:r>
            <a:r>
              <a:rPr lang="da-DK" dirty="0"/>
              <a:t> a </a:t>
            </a:r>
            <a:r>
              <a:rPr lang="da-DK" dirty="0" err="1"/>
              <a:t>good</a:t>
            </a:r>
            <a:r>
              <a:rPr lang="da-DK" dirty="0"/>
              <a:t> job of </a:t>
            </a:r>
            <a:r>
              <a:rPr lang="da-DK" dirty="0" err="1"/>
              <a:t>predicting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a </a:t>
            </a:r>
            <a:r>
              <a:rPr lang="da-DK" dirty="0" err="1"/>
              <a:t>family</a:t>
            </a:r>
            <a:r>
              <a:rPr lang="da-DK" dirty="0"/>
              <a:t> is </a:t>
            </a:r>
            <a:r>
              <a:rPr lang="da-DK" dirty="0" err="1"/>
              <a:t>ineligible</a:t>
            </a:r>
            <a:r>
              <a:rPr lang="da-DK" dirty="0"/>
              <a:t>. </a:t>
            </a:r>
            <a:r>
              <a:rPr lang="da-DK" dirty="0" err="1"/>
              <a:t>Unfortunately</a:t>
            </a:r>
            <a:r>
              <a:rPr lang="da-DK" dirty="0"/>
              <a:t>, it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well</a:t>
            </a:r>
            <a:r>
              <a:rPr lang="da-DK" dirty="0"/>
              <a:t> – </a:t>
            </a:r>
            <a:r>
              <a:rPr lang="da-DK" dirty="0" err="1"/>
              <a:t>predicting</a:t>
            </a:r>
            <a:r>
              <a:rPr lang="da-DK" dirty="0"/>
              <a:t> </a:t>
            </a: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40% of the time – in </a:t>
            </a:r>
            <a:r>
              <a:rPr lang="da-DK" dirty="0" err="1"/>
              <a:t>predicting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 </a:t>
            </a:r>
            <a:r>
              <a:rPr lang="da-DK" dirty="0" err="1"/>
              <a:t>family</a:t>
            </a:r>
            <a:r>
              <a:rPr lang="da-DK" dirty="0"/>
              <a:t> is </a:t>
            </a:r>
            <a:r>
              <a:rPr lang="da-DK" dirty="0" err="1"/>
              <a:t>eligible</a:t>
            </a:r>
            <a:r>
              <a:rPr lang="da-DK" dirty="0"/>
              <a:t> for a 401(k).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9">
                <a:extLst>
                  <a:ext uri="{FF2B5EF4-FFF2-40B4-BE49-F238E27FC236}">
                    <a16:creationId xmlns:a16="http://schemas.microsoft.com/office/drawing/2014/main" id="{1C424C81-50E2-B5B3-A9A0-835CBA7D7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995" y="2690492"/>
                <a:ext cx="10732765" cy="6219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(g) The overall percent </a:t>
                </a:r>
                <a:r>
                  <a:rPr lang="da-DK" i="1" dirty="0" err="1"/>
                  <a:t>correctly</a:t>
                </a:r>
                <a:r>
                  <a:rPr lang="da-DK" i="1" dirty="0"/>
                  <a:t> </a:t>
                </a:r>
                <a:r>
                  <a:rPr lang="da-DK" i="1" dirty="0" err="1"/>
                  <a:t>predicted</a:t>
                </a:r>
                <a:r>
                  <a:rPr lang="da-DK" i="1" dirty="0"/>
                  <a:t> is </a:t>
                </a:r>
                <a:r>
                  <a:rPr lang="da-DK" i="1" dirty="0" err="1"/>
                  <a:t>about</a:t>
                </a:r>
                <a:r>
                  <a:rPr lang="da-DK" i="1" dirty="0"/>
                  <a:t> 65% (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4607+1429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9275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r>
                  <a:rPr lang="da-DK" i="1" dirty="0"/>
                  <a:t>). Do </a:t>
                </a:r>
                <a:r>
                  <a:rPr lang="da-DK" i="1" dirty="0" err="1"/>
                  <a:t>you</a:t>
                </a:r>
                <a:r>
                  <a:rPr lang="da-DK" i="1" dirty="0"/>
                  <a:t> </a:t>
                </a:r>
                <a:r>
                  <a:rPr lang="da-DK" i="1" dirty="0" err="1"/>
                  <a:t>think</a:t>
                </a:r>
                <a:r>
                  <a:rPr lang="da-DK" i="1" dirty="0"/>
                  <a:t> </a:t>
                </a:r>
                <a:r>
                  <a:rPr lang="da-DK" i="1" dirty="0" err="1"/>
                  <a:t>this</a:t>
                </a:r>
                <a:r>
                  <a:rPr lang="da-DK" i="1" dirty="0"/>
                  <a:t> is a </a:t>
                </a:r>
                <a:r>
                  <a:rPr lang="da-DK" i="1" dirty="0" err="1"/>
                  <a:t>complete</a:t>
                </a:r>
                <a:r>
                  <a:rPr lang="da-DK" i="1" dirty="0"/>
                  <a:t> </a:t>
                </a:r>
                <a:r>
                  <a:rPr lang="da-DK" i="1" dirty="0" err="1"/>
                  <a:t>description</a:t>
                </a:r>
                <a:r>
                  <a:rPr lang="da-DK" i="1" dirty="0"/>
                  <a:t> of </a:t>
                </a:r>
                <a:r>
                  <a:rPr lang="da-DK" i="1" dirty="0" err="1"/>
                  <a:t>how</a:t>
                </a:r>
                <a:r>
                  <a:rPr lang="da-DK" i="1" dirty="0"/>
                  <a:t> </a:t>
                </a:r>
                <a:r>
                  <a:rPr lang="da-DK" i="1" dirty="0" err="1"/>
                  <a:t>well</a:t>
                </a:r>
                <a:r>
                  <a:rPr lang="da-DK" i="1" dirty="0"/>
                  <a:t> the model </a:t>
                </a:r>
                <a:r>
                  <a:rPr lang="da-DK" i="1" dirty="0" err="1"/>
                  <a:t>does</a:t>
                </a:r>
                <a:r>
                  <a:rPr lang="da-DK" i="1" dirty="0"/>
                  <a:t>, given </a:t>
                </a:r>
                <a:r>
                  <a:rPr lang="da-DK" i="1" dirty="0" err="1"/>
                  <a:t>your</a:t>
                </a:r>
                <a:r>
                  <a:rPr lang="da-DK" i="1" dirty="0"/>
                  <a:t> </a:t>
                </a:r>
                <a:r>
                  <a:rPr lang="da-DK" i="1" dirty="0" err="1"/>
                  <a:t>answers</a:t>
                </a:r>
                <a:r>
                  <a:rPr lang="da-DK" i="1" dirty="0"/>
                  <a:t> in part (f)? </a:t>
                </a:r>
              </a:p>
              <a:p>
                <a:endParaRPr lang="da-DK" i="1" dirty="0"/>
              </a:p>
            </p:txBody>
          </p:sp>
        </mc:Choice>
        <mc:Fallback xmlns="">
          <p:sp>
            <p:nvSpPr>
              <p:cNvPr id="14" name="Content Placeholder 9">
                <a:extLst>
                  <a:ext uri="{FF2B5EF4-FFF2-40B4-BE49-F238E27FC236}">
                    <a16:creationId xmlns:a16="http://schemas.microsoft.com/office/drawing/2014/main" id="{1C424C81-50E2-B5B3-A9A0-835CBA7D7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95" y="2690492"/>
                <a:ext cx="10732765" cy="621941"/>
              </a:xfrm>
              <a:prstGeom prst="rect">
                <a:avLst/>
              </a:prstGeom>
              <a:blipFill>
                <a:blip r:embed="rId4"/>
                <a:stretch>
                  <a:fillRect l="-709" r="-946" b="-14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0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F380-91E1-3B76-8381-49B50103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6D0277-8386-A739-49C1-9FA5796C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BE3A9-95D1-4FB1-66D7-A16D3F0136C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9530888-63B7-5C1C-0504-8C98449BA51A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GROGGER.dta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0FC2BB4-6F13-015A-46A3-EC9110FF8458}"/>
              </a:ext>
            </a:extLst>
          </p:cNvPr>
          <p:cNvSpPr txBox="1">
            <a:spLocks/>
          </p:cNvSpPr>
          <p:nvPr/>
        </p:nvSpPr>
        <p:spPr>
          <a:xfrm>
            <a:off x="627297" y="1476475"/>
            <a:ext cx="10732765" cy="1080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(a) </a:t>
            </a:r>
            <a:r>
              <a:rPr lang="da-DK" i="1" dirty="0" err="1"/>
              <a:t>Define</a:t>
            </a:r>
            <a:r>
              <a:rPr lang="da-DK" i="1" dirty="0"/>
              <a:t> a </a:t>
            </a:r>
            <a:r>
              <a:rPr lang="da-DK" i="1" dirty="0" err="1"/>
              <a:t>binary</a:t>
            </a:r>
            <a:r>
              <a:rPr lang="da-DK" i="1" dirty="0"/>
              <a:t> variable, </a:t>
            </a:r>
            <a:r>
              <a:rPr lang="da-DK" i="1" dirty="0" err="1"/>
              <a:t>say</a:t>
            </a:r>
            <a:r>
              <a:rPr lang="da-DK" i="1" dirty="0"/>
              <a:t> arr86, </a:t>
            </a:r>
            <a:r>
              <a:rPr lang="da-DK" i="1" dirty="0" err="1"/>
              <a:t>equal</a:t>
            </a:r>
            <a:r>
              <a:rPr lang="da-DK" i="1" dirty="0"/>
              <a:t> to </a:t>
            </a:r>
            <a:r>
              <a:rPr lang="da-DK" i="1" dirty="0" err="1"/>
              <a:t>unity</a:t>
            </a:r>
            <a:r>
              <a:rPr lang="da-DK" i="1" dirty="0"/>
              <a:t> </a:t>
            </a:r>
            <a:r>
              <a:rPr lang="da-DK" i="1" dirty="0" err="1"/>
              <a:t>if</a:t>
            </a:r>
            <a:r>
              <a:rPr lang="da-DK" i="1" dirty="0"/>
              <a:t> a man </a:t>
            </a:r>
            <a:r>
              <a:rPr lang="da-DK" i="1" dirty="0" err="1"/>
              <a:t>was</a:t>
            </a:r>
            <a:r>
              <a:rPr lang="da-DK" i="1" dirty="0"/>
              <a:t> </a:t>
            </a:r>
            <a:r>
              <a:rPr lang="da-DK" i="1" dirty="0" err="1"/>
              <a:t>arrested</a:t>
            </a:r>
            <a:r>
              <a:rPr lang="da-DK" i="1" dirty="0"/>
              <a:t> at </a:t>
            </a:r>
            <a:r>
              <a:rPr lang="da-DK" i="1" dirty="0" err="1"/>
              <a:t>least</a:t>
            </a:r>
            <a:r>
              <a:rPr lang="da-DK" i="1" dirty="0"/>
              <a:t> </a:t>
            </a:r>
            <a:r>
              <a:rPr lang="da-DK" i="1" dirty="0" err="1"/>
              <a:t>once</a:t>
            </a:r>
            <a:r>
              <a:rPr lang="da-DK" i="1" dirty="0"/>
              <a:t> </a:t>
            </a:r>
            <a:r>
              <a:rPr lang="da-DK" i="1" dirty="0" err="1"/>
              <a:t>during</a:t>
            </a:r>
            <a:r>
              <a:rPr lang="da-DK" i="1" dirty="0"/>
              <a:t> 1986, and </a:t>
            </a:r>
            <a:r>
              <a:rPr lang="da-DK" i="1" dirty="0" err="1"/>
              <a:t>zero</a:t>
            </a:r>
            <a:r>
              <a:rPr lang="da-DK" i="1" dirty="0"/>
              <a:t> </a:t>
            </a:r>
            <a:r>
              <a:rPr lang="da-DK" i="1" dirty="0" err="1"/>
              <a:t>otherwise</a:t>
            </a:r>
            <a:r>
              <a:rPr lang="da-DK" i="1" dirty="0"/>
              <a:t>. </a:t>
            </a:r>
            <a:r>
              <a:rPr lang="da-DK" i="1" dirty="0" err="1"/>
              <a:t>Estimate</a:t>
            </a:r>
            <a:r>
              <a:rPr lang="da-DK" i="1" dirty="0"/>
              <a:t> an LPM </a:t>
            </a:r>
            <a:r>
              <a:rPr lang="da-DK" i="1" dirty="0" err="1"/>
              <a:t>relating</a:t>
            </a:r>
            <a:r>
              <a:rPr lang="da-DK" i="1" dirty="0"/>
              <a:t> arr86 to </a:t>
            </a:r>
            <a:r>
              <a:rPr lang="da-DK" i="1" dirty="0" err="1"/>
              <a:t>pcnv</a:t>
            </a:r>
            <a:r>
              <a:rPr lang="da-DK" i="1" dirty="0"/>
              <a:t>, </a:t>
            </a:r>
            <a:r>
              <a:rPr lang="da-DK" i="1" dirty="0" err="1"/>
              <a:t>avgsen</a:t>
            </a:r>
            <a:r>
              <a:rPr lang="da-DK" i="1" dirty="0"/>
              <a:t>, </a:t>
            </a:r>
            <a:r>
              <a:rPr lang="da-DK" i="1" dirty="0" err="1"/>
              <a:t>tottime</a:t>
            </a:r>
            <a:r>
              <a:rPr lang="da-DK" i="1" dirty="0"/>
              <a:t>, ptime86, inc86, </a:t>
            </a:r>
            <a:r>
              <a:rPr lang="da-DK" i="1" dirty="0" err="1"/>
              <a:t>black</a:t>
            </a:r>
            <a:r>
              <a:rPr lang="da-DK" i="1" dirty="0"/>
              <a:t>, </a:t>
            </a:r>
            <a:r>
              <a:rPr lang="da-DK" i="1" dirty="0" err="1"/>
              <a:t>hispan</a:t>
            </a:r>
            <a:r>
              <a:rPr lang="da-DK" i="1" dirty="0"/>
              <a:t>, and born60. Report the </a:t>
            </a:r>
            <a:r>
              <a:rPr lang="da-DK" i="1" dirty="0" err="1"/>
              <a:t>usual</a:t>
            </a:r>
            <a:r>
              <a:rPr lang="da-DK" i="1" dirty="0"/>
              <a:t> and </a:t>
            </a:r>
            <a:r>
              <a:rPr lang="da-DK" i="1" dirty="0" err="1"/>
              <a:t>heteroskedasticity</a:t>
            </a:r>
            <a:r>
              <a:rPr lang="da-DK" i="1" dirty="0"/>
              <a:t>-robust standard </a:t>
            </a:r>
            <a:r>
              <a:rPr lang="da-DK" i="1" dirty="0" err="1"/>
              <a:t>errors</a:t>
            </a:r>
            <a:r>
              <a:rPr lang="da-DK" i="1" dirty="0"/>
              <a:t>. </a:t>
            </a:r>
            <a:r>
              <a:rPr lang="da-DK" i="1" dirty="0" err="1"/>
              <a:t>What</a:t>
            </a:r>
            <a:r>
              <a:rPr lang="da-DK" i="1" dirty="0"/>
              <a:t> is the </a:t>
            </a:r>
            <a:r>
              <a:rPr lang="da-DK" i="1" dirty="0" err="1"/>
              <a:t>estimated</a:t>
            </a:r>
            <a:r>
              <a:rPr lang="da-DK" i="1" dirty="0"/>
              <a:t> </a:t>
            </a:r>
            <a:r>
              <a:rPr lang="da-DK" i="1" dirty="0" err="1"/>
              <a:t>effect</a:t>
            </a:r>
            <a:r>
              <a:rPr lang="da-DK" i="1" dirty="0"/>
              <a:t> on the </a:t>
            </a:r>
            <a:r>
              <a:rPr lang="da-DK" i="1" dirty="0" err="1"/>
              <a:t>probability</a:t>
            </a:r>
            <a:r>
              <a:rPr lang="da-DK" i="1" dirty="0"/>
              <a:t> of arrest </a:t>
            </a:r>
            <a:r>
              <a:rPr lang="da-DK" i="1" dirty="0" err="1"/>
              <a:t>if</a:t>
            </a:r>
            <a:r>
              <a:rPr lang="da-DK" i="1" dirty="0"/>
              <a:t> </a:t>
            </a:r>
            <a:r>
              <a:rPr lang="da-DK" i="1" dirty="0" err="1"/>
              <a:t>pcnv</a:t>
            </a:r>
            <a:r>
              <a:rPr lang="da-DK" i="1" dirty="0"/>
              <a:t> (= proportion of prior </a:t>
            </a:r>
            <a:r>
              <a:rPr lang="da-DK" i="1" dirty="0" err="1"/>
              <a:t>convictions</a:t>
            </a:r>
            <a:r>
              <a:rPr lang="da-DK" i="1" dirty="0"/>
              <a:t>) </a:t>
            </a:r>
            <a:r>
              <a:rPr lang="da-DK" i="1" dirty="0" err="1"/>
              <a:t>goes</a:t>
            </a:r>
            <a:r>
              <a:rPr lang="da-DK" i="1" dirty="0"/>
              <a:t> from 0.25 to 0.75? 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C1D2ED5-991B-3A96-2C76-2AB24034AB01}"/>
              </a:ext>
            </a:extLst>
          </p:cNvPr>
          <p:cNvSpPr txBox="1">
            <a:spLocks/>
          </p:cNvSpPr>
          <p:nvPr/>
        </p:nvSpPr>
        <p:spPr>
          <a:xfrm>
            <a:off x="627296" y="2615314"/>
            <a:ext cx="10732765" cy="848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</a:t>
            </a:r>
            <a:r>
              <a:rPr lang="da-DK" dirty="0" err="1"/>
              <a:t>heteroscedastic</a:t>
            </a:r>
            <a:r>
              <a:rPr lang="da-DK" dirty="0"/>
              <a:t> standard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largely</a:t>
            </a:r>
            <a:r>
              <a:rPr lang="da-DK" dirty="0"/>
              <a:t> </a:t>
            </a:r>
            <a:r>
              <a:rPr lang="da-DK" dirty="0" err="1"/>
              <a:t>similar</a:t>
            </a:r>
            <a:r>
              <a:rPr lang="da-DK" dirty="0"/>
              <a:t> to the standard OLS standard </a:t>
            </a:r>
            <a:r>
              <a:rPr lang="da-DK" dirty="0" err="1"/>
              <a:t>errors</a:t>
            </a:r>
            <a:r>
              <a:rPr lang="da-DK" dirty="0"/>
              <a:t> and </a:t>
            </a:r>
            <a:r>
              <a:rPr lang="da-DK" dirty="0" err="1"/>
              <a:t>imply</a:t>
            </a:r>
            <a:r>
              <a:rPr lang="da-DK" dirty="0"/>
              <a:t> no </a:t>
            </a:r>
            <a:r>
              <a:rPr lang="da-DK" dirty="0" err="1"/>
              <a:t>changes</a:t>
            </a:r>
            <a:r>
              <a:rPr lang="da-DK" dirty="0"/>
              <a:t> in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significance</a:t>
            </a:r>
            <a:r>
              <a:rPr lang="da-DK" dirty="0"/>
              <a:t>. </a:t>
            </a:r>
          </a:p>
          <a:p>
            <a:r>
              <a:rPr lang="da-DK" dirty="0"/>
              <a:t>The </a:t>
            </a:r>
            <a:r>
              <a:rPr lang="da-DK" dirty="0" err="1"/>
              <a:t>coeficient</a:t>
            </a:r>
            <a:r>
              <a:rPr lang="da-DK" dirty="0"/>
              <a:t> </a:t>
            </a:r>
            <a:r>
              <a:rPr lang="da-DK" dirty="0" err="1"/>
              <a:t>estimated</a:t>
            </a:r>
            <a:r>
              <a:rPr lang="da-DK" dirty="0"/>
              <a:t> for </a:t>
            </a:r>
            <a:r>
              <a:rPr lang="da-DK" dirty="0" err="1"/>
              <a:t>pcnv</a:t>
            </a:r>
            <a:r>
              <a:rPr lang="da-DK" dirty="0"/>
              <a:t> is -0.154, so the </a:t>
            </a:r>
            <a:r>
              <a:rPr lang="da-DK" dirty="0" err="1"/>
              <a:t>estimated</a:t>
            </a:r>
            <a:r>
              <a:rPr lang="da-DK" dirty="0"/>
              <a:t> </a:t>
            </a:r>
            <a:r>
              <a:rPr lang="da-DK" dirty="0" err="1"/>
              <a:t>probability</a:t>
            </a:r>
            <a:r>
              <a:rPr lang="da-DK" dirty="0"/>
              <a:t> </a:t>
            </a:r>
            <a:r>
              <a:rPr lang="da-DK" dirty="0" err="1"/>
              <a:t>reduces</a:t>
            </a:r>
            <a:r>
              <a:rPr lang="da-DK" dirty="0"/>
              <a:t> by (0.75-0.25)* -0.154= 7.7 </a:t>
            </a:r>
            <a:r>
              <a:rPr lang="da-DK" dirty="0" err="1"/>
              <a:t>percentage</a:t>
            </a:r>
            <a:r>
              <a:rPr lang="da-DK" dirty="0"/>
              <a:t> points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i="1" dirty="0" err="1"/>
              <a:t>pcnv</a:t>
            </a:r>
            <a:r>
              <a:rPr lang="da-DK" dirty="0"/>
              <a:t> </a:t>
            </a:r>
            <a:r>
              <a:rPr lang="da-DK" dirty="0" err="1"/>
              <a:t>increases</a:t>
            </a:r>
            <a:r>
              <a:rPr lang="da-DK" dirty="0"/>
              <a:t> from 0.25 to 0.75.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95A6FF1A-EB23-E141-BA1C-848BDF54550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6.2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82720E27-363E-3477-DB9C-F8BDF1FBEE49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9F51B212-7974-8EE2-2915-15123AEE0834}"/>
              </a:ext>
            </a:extLst>
          </p:cNvPr>
          <p:cNvSpPr txBox="1">
            <a:spLocks/>
          </p:cNvSpPr>
          <p:nvPr/>
        </p:nvSpPr>
        <p:spPr>
          <a:xfrm>
            <a:off x="628651" y="3861477"/>
            <a:ext cx="10732765" cy="29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(b) Test the joint </a:t>
            </a:r>
            <a:r>
              <a:rPr lang="da-DK" i="1" dirty="0" err="1"/>
              <a:t>significance</a:t>
            </a:r>
            <a:r>
              <a:rPr lang="da-DK" i="1" dirty="0"/>
              <a:t> of </a:t>
            </a:r>
            <a:r>
              <a:rPr lang="da-DK" i="1" dirty="0" err="1"/>
              <a:t>avgsen</a:t>
            </a:r>
            <a:r>
              <a:rPr lang="da-DK" i="1" dirty="0"/>
              <a:t> and </a:t>
            </a:r>
            <a:r>
              <a:rPr lang="da-DK" i="1" dirty="0" err="1"/>
              <a:t>tottime</a:t>
            </a:r>
            <a:r>
              <a:rPr lang="da-DK" i="1" dirty="0"/>
              <a:t>, </a:t>
            </a:r>
            <a:r>
              <a:rPr lang="da-DK" i="1" dirty="0" err="1"/>
              <a:t>using</a:t>
            </a:r>
            <a:r>
              <a:rPr lang="da-DK" i="1" dirty="0"/>
              <a:t> a nonrobust and robust test. </a:t>
            </a:r>
          </a:p>
          <a:p>
            <a:endParaRPr lang="da-DK" i="1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287E4B1-0A87-5084-74BE-EE89EFA0146C}"/>
              </a:ext>
            </a:extLst>
          </p:cNvPr>
          <p:cNvSpPr txBox="1">
            <a:spLocks/>
          </p:cNvSpPr>
          <p:nvPr/>
        </p:nvSpPr>
        <p:spPr>
          <a:xfrm>
            <a:off x="627296" y="4170476"/>
            <a:ext cx="10732765" cy="5634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 err="1"/>
              <a:t>avgsen</a:t>
            </a:r>
            <a:r>
              <a:rPr lang="da-DK" dirty="0"/>
              <a:t> and </a:t>
            </a:r>
            <a:r>
              <a:rPr lang="da-DK" i="1" dirty="0" err="1"/>
              <a:t>tottime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individually</a:t>
            </a:r>
            <a:r>
              <a:rPr lang="da-DK" dirty="0"/>
              <a:t> </a:t>
            </a:r>
            <a:r>
              <a:rPr lang="da-DK" dirty="0" err="1"/>
              <a:t>insignificant</a:t>
            </a:r>
            <a:r>
              <a:rPr lang="da-DK" dirty="0"/>
              <a:t>.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testing</a:t>
            </a:r>
            <a:r>
              <a:rPr lang="da-DK" dirty="0"/>
              <a:t> for joint </a:t>
            </a:r>
            <a:r>
              <a:rPr lang="da-DK" dirty="0" err="1"/>
              <a:t>significance</a:t>
            </a:r>
            <a:r>
              <a:rPr lang="da-DK" dirty="0"/>
              <a:t> </a:t>
            </a:r>
            <a:r>
              <a:rPr lang="da-DK" dirty="0" err="1"/>
              <a:t>both</a:t>
            </a:r>
            <a:r>
              <a:rPr lang="da-DK" dirty="0"/>
              <a:t> the robust and the nonrobust test </a:t>
            </a:r>
            <a:r>
              <a:rPr lang="da-DK" dirty="0" err="1"/>
              <a:t>produces</a:t>
            </a:r>
            <a:r>
              <a:rPr lang="da-DK" dirty="0"/>
              <a:t> a p-</a:t>
            </a:r>
            <a:r>
              <a:rPr lang="da-DK" dirty="0" err="1"/>
              <a:t>value</a:t>
            </a:r>
            <a:r>
              <a:rPr lang="da-DK" dirty="0"/>
              <a:t> of ~0.84 , </a:t>
            </a:r>
            <a:r>
              <a:rPr lang="da-DK" dirty="0" err="1"/>
              <a:t>which</a:t>
            </a:r>
            <a:r>
              <a:rPr lang="da-DK" dirty="0"/>
              <a:t> suggests </a:t>
            </a:r>
            <a:r>
              <a:rPr lang="da-DK" dirty="0" err="1"/>
              <a:t>that</a:t>
            </a:r>
            <a:r>
              <a:rPr lang="da-DK" dirty="0"/>
              <a:t> the variables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jointly</a:t>
            </a:r>
            <a:r>
              <a:rPr lang="da-DK" dirty="0"/>
              <a:t> </a:t>
            </a:r>
            <a:r>
              <a:rPr lang="da-DK" dirty="0" err="1"/>
              <a:t>insignificant</a:t>
            </a:r>
            <a:r>
              <a:rPr lang="da-DK" dirty="0"/>
              <a:t>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64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2122-202D-D6A6-C581-EE14EE6FE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EA805-C87E-517C-41C9-84C54BE8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D3920-E872-D849-F9BA-8F8B89B990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57B0B70-1BCD-8241-D855-029C4DD22113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GROGGER.dta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6176ED7E-9371-4C24-9858-CEABF7216D5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6.2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57788A28-C1FE-11EA-C3A7-4ECC9E1AFDF5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47C89232-D33C-568D-D02E-39E494DED632}"/>
              </a:ext>
            </a:extLst>
          </p:cNvPr>
          <p:cNvSpPr txBox="1">
            <a:spLocks/>
          </p:cNvSpPr>
          <p:nvPr/>
        </p:nvSpPr>
        <p:spPr>
          <a:xfrm>
            <a:off x="627296" y="1438619"/>
            <a:ext cx="10732765" cy="857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 Now </a:t>
            </a:r>
            <a:r>
              <a:rPr lang="da-DK" i="1" dirty="0" err="1"/>
              <a:t>estimate</a:t>
            </a:r>
            <a:r>
              <a:rPr lang="da-DK" i="1" dirty="0"/>
              <a:t> the model by </a:t>
            </a:r>
            <a:r>
              <a:rPr lang="da-DK" i="1" dirty="0" err="1"/>
              <a:t>probit</a:t>
            </a:r>
            <a:r>
              <a:rPr lang="da-DK" i="1" dirty="0"/>
              <a:t>. At the average </a:t>
            </a:r>
            <a:r>
              <a:rPr lang="da-DK" i="1" dirty="0" err="1"/>
              <a:t>values</a:t>
            </a:r>
            <a:r>
              <a:rPr lang="da-DK" i="1" dirty="0"/>
              <a:t> of </a:t>
            </a:r>
            <a:r>
              <a:rPr lang="da-DK" i="1" dirty="0" err="1"/>
              <a:t>avgsen</a:t>
            </a:r>
            <a:r>
              <a:rPr lang="da-DK" i="1" dirty="0"/>
              <a:t>, </a:t>
            </a:r>
            <a:r>
              <a:rPr lang="da-DK" i="1" dirty="0" err="1"/>
              <a:t>tottime</a:t>
            </a:r>
            <a:r>
              <a:rPr lang="da-DK" i="1" dirty="0"/>
              <a:t>, inc86, and ptime86 in the sample, and with </a:t>
            </a:r>
            <a:r>
              <a:rPr lang="da-DK" i="1" dirty="0" err="1"/>
              <a:t>black</a:t>
            </a:r>
            <a:r>
              <a:rPr lang="da-DK" i="1" dirty="0"/>
              <a:t> = 1, </a:t>
            </a:r>
            <a:r>
              <a:rPr lang="da-DK" i="1" dirty="0" err="1"/>
              <a:t>hispan</a:t>
            </a:r>
            <a:r>
              <a:rPr lang="da-DK" i="1" dirty="0"/>
              <a:t> = 0, and born60 = 1, </a:t>
            </a:r>
            <a:r>
              <a:rPr lang="da-DK" i="1" dirty="0" err="1"/>
              <a:t>what</a:t>
            </a:r>
            <a:r>
              <a:rPr lang="da-DK" i="1" dirty="0"/>
              <a:t> is the </a:t>
            </a:r>
            <a:r>
              <a:rPr lang="da-DK" i="1" dirty="0" err="1"/>
              <a:t>estimated</a:t>
            </a:r>
            <a:r>
              <a:rPr lang="da-DK" i="1" dirty="0"/>
              <a:t> </a:t>
            </a:r>
            <a:r>
              <a:rPr lang="da-DK" i="1" dirty="0" err="1"/>
              <a:t>effect</a:t>
            </a:r>
            <a:r>
              <a:rPr lang="da-DK" i="1" dirty="0"/>
              <a:t> on the </a:t>
            </a:r>
            <a:r>
              <a:rPr lang="da-DK" i="1" dirty="0" err="1"/>
              <a:t>probability</a:t>
            </a:r>
            <a:r>
              <a:rPr lang="da-DK" i="1" dirty="0"/>
              <a:t> of arrest </a:t>
            </a:r>
            <a:r>
              <a:rPr lang="da-DK" i="1" dirty="0" err="1"/>
              <a:t>if</a:t>
            </a:r>
            <a:r>
              <a:rPr lang="da-DK" i="1" dirty="0"/>
              <a:t> </a:t>
            </a:r>
            <a:r>
              <a:rPr lang="da-DK" i="1" dirty="0" err="1"/>
              <a:t>pcnv</a:t>
            </a:r>
            <a:r>
              <a:rPr lang="da-DK" i="1" dirty="0"/>
              <a:t> </a:t>
            </a:r>
            <a:r>
              <a:rPr lang="da-DK" i="1" dirty="0" err="1"/>
              <a:t>goes</a:t>
            </a:r>
            <a:r>
              <a:rPr lang="da-DK" i="1" dirty="0"/>
              <a:t> from 0.25 to 0.75? </a:t>
            </a:r>
            <a:r>
              <a:rPr lang="da-DK" i="1" dirty="0" err="1"/>
              <a:t>Compare</a:t>
            </a:r>
            <a:r>
              <a:rPr lang="da-DK" i="1" dirty="0"/>
              <a:t> </a:t>
            </a:r>
            <a:r>
              <a:rPr lang="da-DK" i="1" dirty="0" err="1"/>
              <a:t>this</a:t>
            </a:r>
            <a:r>
              <a:rPr lang="da-DK" i="1" dirty="0"/>
              <a:t> </a:t>
            </a:r>
            <a:r>
              <a:rPr lang="da-DK" i="1" dirty="0" err="1"/>
              <a:t>result</a:t>
            </a:r>
            <a:r>
              <a:rPr lang="da-DK" i="1" dirty="0"/>
              <a:t> to the </a:t>
            </a:r>
            <a:r>
              <a:rPr lang="da-DK" i="1" dirty="0" err="1"/>
              <a:t>answer</a:t>
            </a:r>
            <a:r>
              <a:rPr lang="da-DK" i="1" dirty="0"/>
              <a:t> in part (a). </a:t>
            </a:r>
          </a:p>
          <a:p>
            <a:endParaRPr lang="da-DK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9">
                <a:extLst>
                  <a:ext uri="{FF2B5EF4-FFF2-40B4-BE49-F238E27FC236}">
                    <a16:creationId xmlns:a16="http://schemas.microsoft.com/office/drawing/2014/main" id="{3846C7FE-0CCC-F88F-40E7-5762EB79E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6" y="2472232"/>
                <a:ext cx="10732765" cy="95676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mc:Choice>
        <mc:Fallback xmlns="">
          <p:sp>
            <p:nvSpPr>
              <p:cNvPr id="18" name="Content Placeholder 9">
                <a:extLst>
                  <a:ext uri="{FF2B5EF4-FFF2-40B4-BE49-F238E27FC236}">
                    <a16:creationId xmlns:a16="http://schemas.microsoft.com/office/drawing/2014/main" id="{3846C7FE-0CCC-F88F-40E7-5762EB79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2472232"/>
                <a:ext cx="10732765" cy="956767"/>
              </a:xfrm>
              <a:prstGeom prst="rect">
                <a:avLst/>
              </a:prstGeom>
              <a:blipFill>
                <a:blip r:embed="rId3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8FEE15A6-9ECB-EFD9-3BA4-9ADB4A507270}"/>
                  </a:ext>
                </a:extLst>
              </p:cNvPr>
              <p:cNvSpPr txBox="1"/>
              <p:nvPr/>
            </p:nvSpPr>
            <p:spPr>
              <a:xfrm>
                <a:off x="627296" y="2574542"/>
                <a:ext cx="11259904" cy="3570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80000" indent="-180000"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</a:pPr>
                <a:r>
                  <a:rPr lang="da-DK" sz="1400" dirty="0">
                    <a:ea typeface="Cambria Math" panose="02040503050406030204" pitchFamily="18" charset="0"/>
                  </a:rPr>
                  <a:t>Estimated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probability</a:t>
                </a:r>
                <a:r>
                  <a:rPr lang="da-DK" sz="1400" dirty="0">
                    <a:ea typeface="Cambria Math" panose="02040503050406030204" pitchFamily="18" charset="0"/>
                  </a:rPr>
                  <a:t> of arrest for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pcnv</a:t>
                </a:r>
                <a:r>
                  <a:rPr lang="da-DK" sz="1400" dirty="0">
                    <a:ea typeface="Cambria Math" panose="02040503050406030204" pitchFamily="18" charset="0"/>
                  </a:rPr>
                  <a:t> = </a:t>
                </a:r>
                <a:r>
                  <a:rPr lang="da-DK" sz="1400" i="1" dirty="0"/>
                  <a:t>0.25: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:r>
                  <a:rPr lang="da-DK" sz="1400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−.314 −.553∗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0.25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+  .013∗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.632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−.008∗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.839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 −.0812∗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.387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 −.005∗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54.967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+.4667∗1 + .291∗0 +.011∗1</m:t>
                        </m:r>
                      </m:e>
                    </m:d>
                    <m:r>
                      <a:rPr lang="da-DK" sz="1400" i="1">
                        <a:latin typeface="Cambria Math" panose="02040503050406030204" pitchFamily="18" charset="0"/>
                      </a:rPr>
                      <m:t>=.3</m:t>
                    </m:r>
                    <m:r>
                      <a:rPr lang="da-DK" sz="140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a-DK" sz="1400" dirty="0">
                    <a:ea typeface="Cambria Math" panose="02040503050406030204" pitchFamily="18" charset="0"/>
                  </a:rPr>
                  <a:t> = </a:t>
                </a:r>
                <a:r>
                  <a:rPr lang="da-DK" sz="1400" dirty="0">
                    <a:latin typeface="Cambria Math" panose="02040503050406030204" pitchFamily="18" charset="0"/>
                  </a:rPr>
                  <a:t>39.8%</a:t>
                </a:r>
              </a:p>
              <a:p>
                <a:pPr marL="180000" indent="-180000"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</a:pPr>
                <a:r>
                  <a:rPr lang="da-DK" sz="1400" dirty="0" err="1">
                    <a:ea typeface="Cambria Math" panose="02040503050406030204" pitchFamily="18" charset="0"/>
                  </a:rPr>
                  <a:t>Estimated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probability</a:t>
                </a:r>
                <a:r>
                  <a:rPr lang="da-DK" sz="1400" dirty="0">
                    <a:ea typeface="Cambria Math" panose="02040503050406030204" pitchFamily="18" charset="0"/>
                  </a:rPr>
                  <a:t> of arrest for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pcnv</a:t>
                </a:r>
                <a:r>
                  <a:rPr lang="da-DK" sz="1400" dirty="0">
                    <a:ea typeface="Cambria Math" panose="02040503050406030204" pitchFamily="18" charset="0"/>
                  </a:rPr>
                  <a:t> = </a:t>
                </a:r>
                <a:r>
                  <a:rPr lang="da-DK" sz="1400" i="1" dirty="0"/>
                  <a:t>0.75: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:r>
                  <a:rPr lang="da-DK" sz="1400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a-D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−.314 −.553∗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+  .013∗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.632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−.008∗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.839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 −.0812∗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.387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 −.005∗</m:t>
                        </m:r>
                        <m:d>
                          <m:dPr>
                            <m:ctrlPr>
                              <a:rPr lang="da-DK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54.967</m:t>
                            </m:r>
                          </m:e>
                        </m:d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+.4667∗1 + .291∗0 +.011∗1</m:t>
                        </m:r>
                      </m:e>
                    </m:d>
                    <m:r>
                      <a:rPr lang="da-DK" sz="1400" i="1">
                        <a:latin typeface="Cambria Math" panose="02040503050406030204" pitchFamily="18" charset="0"/>
                      </a:rPr>
                      <m:t>=.296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=29.6%</m:t>
                    </m:r>
                  </m:oMath>
                </a14:m>
                <a:endParaRPr lang="da-DK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:endParaRPr lang="da-DK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:r>
                  <a:rPr lang="da-DK" sz="1400" dirty="0" err="1">
                    <a:ea typeface="Cambria Math" panose="02040503050406030204" pitchFamily="18" charset="0"/>
                  </a:rPr>
                  <a:t>Effect</a:t>
                </a:r>
                <a:r>
                  <a:rPr lang="da-DK" sz="1400" dirty="0">
                    <a:ea typeface="Cambria Math" panose="02040503050406030204" pitchFamily="18" charset="0"/>
                  </a:rPr>
                  <a:t> of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increase</a:t>
                </a:r>
                <a:r>
                  <a:rPr lang="da-DK" sz="1400" dirty="0">
                    <a:ea typeface="Cambria Math" panose="02040503050406030204" pitchFamily="18" charset="0"/>
                  </a:rPr>
                  <a:t> in </a:t>
                </a:r>
                <a:r>
                  <a:rPr lang="da-DK" sz="1400" dirty="0"/>
                  <a:t>proportion of prior </a:t>
                </a:r>
                <a:r>
                  <a:rPr lang="da-DK" sz="1400" dirty="0" err="1"/>
                  <a:t>convictions</a:t>
                </a:r>
                <a:r>
                  <a:rPr lang="da-DK" sz="1400" dirty="0"/>
                  <a:t> from 0.25 to 0.75 is </a:t>
                </a:r>
                <a:r>
                  <a:rPr lang="da-DK" sz="1400" dirty="0" err="1"/>
                  <a:t>then</a:t>
                </a:r>
                <a:r>
                  <a:rPr lang="da-DK" sz="1400" dirty="0"/>
                  <a:t>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:endParaRPr lang="da-DK" sz="1400" dirty="0"/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>
                          <a:latin typeface="Cambria Math" panose="02040503050406030204" pitchFamily="18" charset="0"/>
                        </a:rPr>
                        <m:t>.29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6−.398</m:t>
                      </m:r>
                      <m:r>
                        <m:rPr>
                          <m:nor/>
                        </m:rPr>
                        <a:rPr lang="da-DK" sz="1400" dirty="0">
                          <a:ea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da-DK" sz="1400" b="0" i="0" dirty="0" smtClean="0">
                          <a:ea typeface="Cambria Math" panose="02040503050406030204" pitchFamily="18" charset="0"/>
                        </a:rPr>
                        <m:t>10 </m:t>
                      </m:r>
                      <m:r>
                        <m:rPr>
                          <m:nor/>
                        </m:rPr>
                        <a:rPr lang="da-DK" sz="1400" b="0" i="0" dirty="0" smtClean="0">
                          <a:ea typeface="Cambria Math" panose="02040503050406030204" pitchFamily="18" charset="0"/>
                        </a:rPr>
                        <m:t>percentage</m:t>
                      </m:r>
                      <m:r>
                        <m:rPr>
                          <m:nor/>
                        </m:rPr>
                        <a:rPr lang="da-DK" sz="1400" b="0" i="0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400" b="0" i="0" dirty="0" smtClean="0">
                          <a:ea typeface="Cambria Math" panose="02040503050406030204" pitchFamily="18" charset="0"/>
                        </a:rPr>
                        <m:t>points</m:t>
                      </m:r>
                    </m:oMath>
                  </m:oMathPara>
                </a14:m>
                <a:endParaRPr lang="da-DK" sz="14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:endParaRPr lang="da-DK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:r>
                  <a:rPr lang="da-DK" sz="1400" dirty="0" err="1">
                    <a:ea typeface="Cambria Math" panose="02040503050406030204" pitchFamily="18" charset="0"/>
                  </a:rPr>
                  <a:t>Which</a:t>
                </a:r>
                <a:r>
                  <a:rPr lang="da-DK" sz="1400" dirty="0">
                    <a:ea typeface="Cambria Math" panose="02040503050406030204" pitchFamily="18" charset="0"/>
                  </a:rPr>
                  <a:t> is a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little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higher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than</a:t>
                </a:r>
                <a:r>
                  <a:rPr lang="da-DK" sz="1400" dirty="0">
                    <a:ea typeface="Cambria Math" panose="02040503050406030204" pitchFamily="18" charset="0"/>
                  </a:rPr>
                  <a:t> the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estimate</a:t>
                </a:r>
                <a:r>
                  <a:rPr lang="da-DK" sz="1400" dirty="0">
                    <a:ea typeface="Cambria Math" panose="02040503050406030204" pitchFamily="18" charset="0"/>
                  </a:rPr>
                  <a:t> from the LPM model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calculated</a:t>
                </a:r>
                <a:r>
                  <a:rPr lang="da-DK" sz="1400" dirty="0">
                    <a:ea typeface="Cambria Math" panose="02040503050406030204" pitchFamily="18" charset="0"/>
                  </a:rPr>
                  <a:t> in (a). Note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that</a:t>
                </a:r>
                <a:r>
                  <a:rPr lang="da-DK" sz="1400" dirty="0">
                    <a:ea typeface="Cambria Math" panose="02040503050406030204" pitchFamily="18" charset="0"/>
                  </a:rPr>
                  <a:t> as the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estimated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effect</a:t>
                </a:r>
                <a:r>
                  <a:rPr lang="da-DK" sz="1400" dirty="0">
                    <a:ea typeface="Cambria Math" panose="02040503050406030204" pitchFamily="18" charset="0"/>
                  </a:rPr>
                  <a:t> for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probit</a:t>
                </a:r>
                <a:r>
                  <a:rPr lang="da-DK" sz="1400" dirty="0">
                    <a:ea typeface="Cambria Math" panose="02040503050406030204" pitchFamily="18" charset="0"/>
                  </a:rPr>
                  <a:t> is dependent on the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values</a:t>
                </a:r>
                <a:r>
                  <a:rPr lang="da-DK" sz="1400" dirty="0">
                    <a:ea typeface="Cambria Math" panose="02040503050406030204" pitchFamily="18" charset="0"/>
                  </a:rPr>
                  <a:t> of the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explanatory</a:t>
                </a:r>
                <a:r>
                  <a:rPr lang="da-DK" sz="1400" dirty="0">
                    <a:ea typeface="Cambria Math" panose="02040503050406030204" pitchFamily="18" charset="0"/>
                  </a:rPr>
                  <a:t> variables, the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estimated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change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might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be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different</a:t>
                </a:r>
                <a:r>
                  <a:rPr lang="da-DK" sz="1400" dirty="0">
                    <a:ea typeface="Cambria Math" panose="02040503050406030204" pitchFamily="18" charset="0"/>
                  </a:rPr>
                  <a:t> for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other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values</a:t>
                </a:r>
                <a:r>
                  <a:rPr lang="da-DK" sz="1400" dirty="0">
                    <a:ea typeface="Cambria Math" panose="02040503050406030204" pitchFamily="18" charset="0"/>
                  </a:rPr>
                  <a:t> (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e.g</a:t>
                </a:r>
                <a:r>
                  <a:rPr lang="da-DK" sz="1400" dirty="0">
                    <a:ea typeface="Cambria Math" panose="02040503050406030204" pitchFamily="18" charset="0"/>
                  </a:rPr>
                  <a:t>.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evaluated</a:t>
                </a:r>
                <a:r>
                  <a:rPr lang="da-DK" sz="1400" dirty="0">
                    <a:ea typeface="Cambria Math" panose="02040503050406030204" pitchFamily="18" charset="0"/>
                  </a:rPr>
                  <a:t> at medians).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:endParaRPr lang="da-DK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8FEE15A6-9ECB-EFD9-3BA4-9ADB4A50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2574542"/>
                <a:ext cx="11259904" cy="3570208"/>
              </a:xfrm>
              <a:prstGeom prst="rect">
                <a:avLst/>
              </a:prstGeom>
              <a:blipFill>
                <a:blip r:embed="rId4"/>
                <a:stretch>
                  <a:fillRect l="-1014" t="-141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84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70CC-EBC5-EFCD-765F-254BAB38E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21C29-F1E4-B97B-0672-089C00B0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FE609-44A8-4AFB-239C-52EFE435D7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C281D0E8-402A-A90B-0534-03575E7BF9B2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GROGGER.dta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018BE0E7-C3B9-2104-2E72-98BC43782CC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6.2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C11CDC68-032E-F72D-517B-99E7F8E421D2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1E612AE7-1D9B-0027-7716-35BBAA86E92F}"/>
              </a:ext>
            </a:extLst>
          </p:cNvPr>
          <p:cNvSpPr txBox="1">
            <a:spLocks/>
          </p:cNvSpPr>
          <p:nvPr/>
        </p:nvSpPr>
        <p:spPr>
          <a:xfrm>
            <a:off x="627296" y="1438619"/>
            <a:ext cx="10732765" cy="624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  For the </a:t>
            </a:r>
            <a:r>
              <a:rPr lang="da-DK" i="1" dirty="0" err="1"/>
              <a:t>probit</a:t>
            </a:r>
            <a:r>
              <a:rPr lang="da-DK" i="1" dirty="0"/>
              <a:t> model </a:t>
            </a:r>
            <a:r>
              <a:rPr lang="da-DK" i="1" dirty="0" err="1"/>
              <a:t>estimated</a:t>
            </a:r>
            <a:r>
              <a:rPr lang="da-DK" i="1" dirty="0"/>
              <a:t> in part (c), </a:t>
            </a:r>
            <a:r>
              <a:rPr lang="da-DK" i="1" dirty="0" err="1"/>
              <a:t>obtain</a:t>
            </a:r>
            <a:r>
              <a:rPr lang="da-DK" i="1" dirty="0"/>
              <a:t> the percent </a:t>
            </a:r>
            <a:r>
              <a:rPr lang="da-DK" i="1" dirty="0" err="1"/>
              <a:t>correctly</a:t>
            </a:r>
            <a:r>
              <a:rPr lang="da-DK" i="1" dirty="0"/>
              <a:t> </a:t>
            </a:r>
            <a:r>
              <a:rPr lang="da-DK" i="1" dirty="0" err="1"/>
              <a:t>predicted</a:t>
            </a:r>
            <a:r>
              <a:rPr lang="da-DK" i="1" dirty="0"/>
              <a:t>. </a:t>
            </a:r>
            <a:r>
              <a:rPr lang="da-DK" i="1" dirty="0" err="1"/>
              <a:t>What</a:t>
            </a:r>
            <a:r>
              <a:rPr lang="da-DK" i="1" dirty="0"/>
              <a:t> is the percent </a:t>
            </a:r>
            <a:r>
              <a:rPr lang="da-DK" i="1" dirty="0" err="1"/>
              <a:t>correctly</a:t>
            </a:r>
            <a:r>
              <a:rPr lang="da-DK" i="1" dirty="0"/>
              <a:t> </a:t>
            </a:r>
            <a:r>
              <a:rPr lang="da-DK" i="1" dirty="0" err="1"/>
              <a:t>predicted</a:t>
            </a:r>
            <a:r>
              <a:rPr lang="da-DK" i="1" dirty="0"/>
              <a:t> </a:t>
            </a:r>
            <a:r>
              <a:rPr lang="da-DK" i="1" dirty="0" err="1"/>
              <a:t>when</a:t>
            </a:r>
            <a:r>
              <a:rPr lang="da-DK" i="1" dirty="0"/>
              <a:t> arr86 = 0? </a:t>
            </a:r>
            <a:r>
              <a:rPr lang="da-DK" i="1" dirty="0" err="1"/>
              <a:t>When</a:t>
            </a:r>
            <a:r>
              <a:rPr lang="da-DK" i="1" dirty="0"/>
              <a:t> arr86 = 1? </a:t>
            </a:r>
            <a:r>
              <a:rPr lang="da-DK" i="1" dirty="0" err="1"/>
              <a:t>What</a:t>
            </a:r>
            <a:r>
              <a:rPr lang="da-DK" i="1" dirty="0"/>
              <a:t> do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make</a:t>
            </a:r>
            <a:r>
              <a:rPr lang="da-DK" i="1" dirty="0"/>
              <a:t> of </a:t>
            </a:r>
            <a:r>
              <a:rPr lang="da-DK" i="1" dirty="0" err="1"/>
              <a:t>these</a:t>
            </a:r>
            <a:r>
              <a:rPr lang="da-DK" i="1" dirty="0"/>
              <a:t> </a:t>
            </a:r>
            <a:r>
              <a:rPr lang="da-DK" i="1" dirty="0" err="1"/>
              <a:t>findings</a:t>
            </a:r>
            <a:r>
              <a:rPr lang="da-DK" i="1" dirty="0"/>
              <a:t>?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12D72D5F-6D0F-7E9B-8FDD-F033CD5C86E7}"/>
              </a:ext>
            </a:extLst>
          </p:cNvPr>
          <p:cNvSpPr txBox="1">
            <a:spLocks/>
          </p:cNvSpPr>
          <p:nvPr/>
        </p:nvSpPr>
        <p:spPr>
          <a:xfrm>
            <a:off x="627296" y="2472232"/>
            <a:ext cx="10732765" cy="956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6115CB79-B23A-5F41-C969-9AF0461AEFBC}"/>
                  </a:ext>
                </a:extLst>
              </p:cNvPr>
              <p:cNvSpPr txBox="1"/>
              <p:nvPr/>
            </p:nvSpPr>
            <p:spPr>
              <a:xfrm>
                <a:off x="627296" y="2062656"/>
                <a:ext cx="11259904" cy="952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 err="1"/>
                  <a:t>When</a:t>
                </a:r>
                <a:r>
                  <a:rPr lang="da-DK" sz="1400" dirty="0"/>
                  <a:t> arr86=0 the percent </a:t>
                </a:r>
                <a:r>
                  <a:rPr lang="da-DK" sz="1400" dirty="0" err="1"/>
                  <a:t>correctly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predicted</a:t>
                </a:r>
                <a:r>
                  <a:rPr lang="da-DK" sz="1400" dirty="0"/>
                  <a:t> is 97%, </a:t>
                </a:r>
                <a:r>
                  <a:rPr lang="da-DK" sz="1400" dirty="0" err="1"/>
                  <a:t>while</a:t>
                </a:r>
                <a:r>
                  <a:rPr lang="da-DK" sz="1400" dirty="0"/>
                  <a:t> it is </a:t>
                </a:r>
                <a:r>
                  <a:rPr lang="da-DK" sz="1400" dirty="0" err="1"/>
                  <a:t>only</a:t>
                </a:r>
                <a:r>
                  <a:rPr lang="da-DK" sz="1400" dirty="0"/>
                  <a:t> 10% </a:t>
                </a:r>
                <a:r>
                  <a:rPr lang="da-DK" sz="1400" dirty="0" err="1"/>
                  <a:t>when</a:t>
                </a:r>
                <a:r>
                  <a:rPr lang="da-DK" sz="1400" dirty="0"/>
                  <a:t> arr86=1, </a:t>
                </a:r>
                <a:r>
                  <a:rPr lang="da-DK" sz="1400" dirty="0" err="1"/>
                  <a:t>which</a:t>
                </a:r>
                <a:r>
                  <a:rPr lang="da-DK" sz="1400" dirty="0"/>
                  <a:t> </a:t>
                </a:r>
                <a:r>
                  <a:rPr lang="da-DK" sz="1400" dirty="0" err="1"/>
                  <a:t>indicates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that</a:t>
                </a:r>
                <a:r>
                  <a:rPr lang="da-DK" sz="1400" dirty="0"/>
                  <a:t> the model </a:t>
                </a:r>
                <a:r>
                  <a:rPr lang="da-DK" sz="1400" dirty="0" err="1"/>
                  <a:t>does</a:t>
                </a:r>
                <a:r>
                  <a:rPr lang="da-DK" sz="1400" dirty="0"/>
                  <a:t> not perform </a:t>
                </a:r>
                <a:r>
                  <a:rPr lang="da-DK" sz="1400" dirty="0" err="1"/>
                  <a:t>very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well</a:t>
                </a:r>
                <a:r>
                  <a:rPr lang="da-DK" sz="1400" dirty="0"/>
                  <a:t> </a:t>
                </a:r>
                <a:r>
                  <a:rPr lang="da-DK" sz="1400" dirty="0" err="1"/>
                  <a:t>when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predicting</a:t>
                </a:r>
                <a:r>
                  <a:rPr lang="da-DK" sz="1400" dirty="0"/>
                  <a:t> arr86=1. The overall percent </a:t>
                </a:r>
                <a:r>
                  <a:rPr lang="da-DK" sz="1400" dirty="0" err="1"/>
                  <a:t>correctly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predicted</a:t>
                </a:r>
                <a:r>
                  <a:rPr lang="da-DK" sz="1400" dirty="0"/>
                  <a:t> is </a:t>
                </a:r>
                <a:r>
                  <a:rPr lang="da-DK" sz="1400" dirty="0" err="1"/>
                  <a:t>fairly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good</a:t>
                </a:r>
                <a:r>
                  <a:rPr lang="da-DK" sz="1400" dirty="0"/>
                  <a:t> at </a:t>
                </a:r>
                <a:r>
                  <a:rPr lang="da-DK" sz="1400" dirty="0" err="1"/>
                  <a:t>about</a:t>
                </a:r>
                <a:r>
                  <a:rPr lang="da-DK" sz="1400" dirty="0"/>
                  <a:t> 73% (</a:t>
                </a:r>
                <a14:m>
                  <m:oMath xmlns:m="http://schemas.openxmlformats.org/officeDocument/2006/math">
                    <m:r>
                      <a:rPr lang="da-DK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400" i="0">
                            <a:latin typeface="Cambria Math" panose="02040503050406030204" pitchFamily="18" charset="0"/>
                          </a:rPr>
                          <m:t>1903+78</m:t>
                        </m:r>
                      </m:num>
                      <m:den>
                        <m:r>
                          <a:rPr lang="da-DK" sz="1400" i="0">
                            <a:latin typeface="Cambria Math" panose="02040503050406030204" pitchFamily="18" charset="0"/>
                          </a:rPr>
                          <m:t>2725</m:t>
                        </m:r>
                      </m:den>
                    </m:f>
                    <m:r>
                      <a:rPr lang="da-DK" sz="1400" i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r>
                  <a:rPr lang="da-DK" sz="1400" dirty="0"/>
                  <a:t>), but </a:t>
                </a:r>
                <a:r>
                  <a:rPr lang="da-DK" sz="1400" dirty="0" err="1"/>
                  <a:t>when</a:t>
                </a:r>
                <a:r>
                  <a:rPr lang="da-DK" sz="1400" dirty="0"/>
                  <a:t> it </a:t>
                </a:r>
                <a:r>
                  <a:rPr lang="da-DK" sz="1400" dirty="0" err="1"/>
                  <a:t>comes</a:t>
                </a:r>
                <a:r>
                  <a:rPr lang="da-DK" sz="1400" dirty="0"/>
                  <a:t> to </a:t>
                </a:r>
                <a:r>
                  <a:rPr lang="da-DK" sz="1400" dirty="0" err="1"/>
                  <a:t>predicting</a:t>
                </a:r>
                <a:r>
                  <a:rPr lang="da-DK" sz="1400" dirty="0"/>
                  <a:t> </a:t>
                </a:r>
                <a:r>
                  <a:rPr lang="da-DK" sz="1400" dirty="0" err="1"/>
                  <a:t>who</a:t>
                </a:r>
                <a:r>
                  <a:rPr lang="da-DK" sz="1400" dirty="0"/>
                  <a:t> </a:t>
                </a:r>
                <a:r>
                  <a:rPr lang="da-DK" sz="1400" dirty="0" err="1"/>
                  <a:t>gets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arrested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which</a:t>
                </a:r>
                <a:r>
                  <a:rPr lang="da-DK" sz="1400" dirty="0"/>
                  <a:t> is </a:t>
                </a:r>
                <a:r>
                  <a:rPr lang="da-DK" sz="1400" dirty="0" err="1"/>
                  <a:t>what</a:t>
                </a:r>
                <a:r>
                  <a:rPr lang="da-DK" sz="1400" dirty="0"/>
                  <a:t>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are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mainly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interested</a:t>
                </a:r>
                <a:r>
                  <a:rPr lang="da-DK" sz="1400" dirty="0"/>
                  <a:t> in </a:t>
                </a:r>
                <a:r>
                  <a:rPr lang="da-DK" sz="1400" dirty="0" err="1"/>
                  <a:t>predicting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our</a:t>
                </a:r>
                <a:r>
                  <a:rPr lang="da-DK" sz="1400" dirty="0"/>
                  <a:t> model </a:t>
                </a:r>
                <a:r>
                  <a:rPr lang="da-DK" sz="1400" dirty="0" err="1"/>
                  <a:t>does</a:t>
                </a:r>
                <a:r>
                  <a:rPr lang="da-DK" sz="1400" dirty="0"/>
                  <a:t> not offer </a:t>
                </a:r>
                <a:r>
                  <a:rPr lang="da-DK" sz="1400" dirty="0" err="1"/>
                  <a:t>good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accuracy</a:t>
                </a:r>
                <a:r>
                  <a:rPr lang="da-DK" sz="1400" dirty="0"/>
                  <a:t>.</a:t>
                </a:r>
                <a:endParaRPr lang="da-DK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6115CB79-B23A-5F41-C969-9AF0461A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2062656"/>
                <a:ext cx="11259904" cy="952312"/>
              </a:xfrm>
              <a:prstGeom prst="rect">
                <a:avLst/>
              </a:prstGeom>
              <a:blipFill>
                <a:blip r:embed="rId3"/>
                <a:stretch>
                  <a:fillRect l="-788" t="-6579" r="-1014" b="-105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012BDACC-2438-74D3-122D-B1E27FB69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6" y="3040531"/>
                <a:ext cx="10732765" cy="3454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(e) In the </a:t>
                </a:r>
                <a:r>
                  <a:rPr lang="da-DK" i="1" dirty="0" err="1"/>
                  <a:t>probit</a:t>
                </a:r>
                <a:r>
                  <a:rPr lang="da-DK" i="1" dirty="0"/>
                  <a:t> model, </a:t>
                </a:r>
                <a:r>
                  <a:rPr lang="da-DK" i="1" dirty="0" err="1"/>
                  <a:t>add</a:t>
                </a:r>
                <a:r>
                  <a:rPr lang="da-DK" i="1" dirty="0"/>
                  <a:t> the terms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𝑝𝑐𝑛</m:t>
                    </m:r>
                    <m:sSup>
                      <m:sSup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𝑝𝑡𝑖𝑚𝑒</m:t>
                    </m:r>
                    <m:sSup>
                      <m:sSup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86</m:t>
                        </m:r>
                      </m:e>
                      <m:sup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𝑖𝑛𝑐</m:t>
                    </m:r>
                    <m:sSup>
                      <m:sSup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86</m:t>
                        </m:r>
                      </m:e>
                      <m:sup>
                        <m:r>
                          <a:rPr lang="da-DK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a-DK" i="1" dirty="0"/>
                  <a:t> to the model. Are </a:t>
                </a:r>
                <a:r>
                  <a:rPr lang="da-DK" i="1" dirty="0" err="1"/>
                  <a:t>these</a:t>
                </a:r>
                <a:r>
                  <a:rPr lang="da-DK" i="1" dirty="0"/>
                  <a:t> </a:t>
                </a:r>
                <a:r>
                  <a:rPr lang="da-DK" i="1" dirty="0" err="1"/>
                  <a:t>individually</a:t>
                </a:r>
                <a:r>
                  <a:rPr lang="da-DK" i="1" dirty="0"/>
                  <a:t> or </a:t>
                </a:r>
                <a:r>
                  <a:rPr lang="da-DK" i="1" dirty="0" err="1"/>
                  <a:t>jointly</a:t>
                </a:r>
                <a:r>
                  <a:rPr lang="da-DK" i="1" dirty="0"/>
                  <a:t> </a:t>
                </a:r>
                <a:r>
                  <a:rPr lang="da-DK" i="1" dirty="0" err="1"/>
                  <a:t>significant</a:t>
                </a:r>
                <a:r>
                  <a:rPr lang="da-DK" i="1" dirty="0"/>
                  <a:t>? </a:t>
                </a:r>
                <a:endParaRPr lang="da-DK" dirty="0"/>
              </a:p>
              <a:p>
                <a:endParaRPr lang="da-DK" i="1" dirty="0"/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012BDACC-2438-74D3-122D-B1E27FB69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3040531"/>
                <a:ext cx="10732765" cy="345480"/>
              </a:xfrm>
              <a:prstGeom prst="rect">
                <a:avLst/>
              </a:prstGeom>
              <a:blipFill>
                <a:blip r:embed="rId4"/>
                <a:stretch>
                  <a:fillRect l="-709" t="-71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926FE642-C248-4355-3811-C464BF09B7F9}"/>
                  </a:ext>
                </a:extLst>
              </p:cNvPr>
              <p:cNvSpPr txBox="1"/>
              <p:nvPr/>
            </p:nvSpPr>
            <p:spPr>
              <a:xfrm>
                <a:off x="564472" y="4364735"/>
                <a:ext cx="11259904" cy="2130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The </a:t>
                </a:r>
                <a:r>
                  <a:rPr lang="da-DK" sz="1400" dirty="0" err="1"/>
                  <a:t>relationship</a:t>
                </a:r>
                <a:r>
                  <a:rPr lang="da-DK" sz="1400" dirty="0"/>
                  <a:t> </a:t>
                </a:r>
                <a:r>
                  <a:rPr lang="da-DK" sz="1400" dirty="0" err="1"/>
                  <a:t>between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probability</a:t>
                </a:r>
                <a:r>
                  <a:rPr lang="da-DK" sz="1400" dirty="0"/>
                  <a:t> of arrest and </a:t>
                </a:r>
                <a:r>
                  <a:rPr lang="da-DK" sz="1400" dirty="0" err="1"/>
                  <a:t>pcnv</a:t>
                </a:r>
                <a:r>
                  <a:rPr lang="da-DK" sz="1400" dirty="0"/>
                  <a:t> is nonlinear </a:t>
                </a:r>
                <a:r>
                  <a:rPr lang="da-DK" sz="1400" dirty="0" err="1"/>
                  <a:t>both</a:t>
                </a:r>
                <a:r>
                  <a:rPr lang="da-DK" sz="1400" dirty="0"/>
                  <a:t> </a:t>
                </a:r>
                <a:r>
                  <a:rPr lang="da-DK" sz="1400" dirty="0" err="1"/>
                  <a:t>because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probit</a:t>
                </a:r>
                <a:r>
                  <a:rPr lang="da-DK" sz="1400" dirty="0"/>
                  <a:t> model is nonlinear by nature due to </a:t>
                </a:r>
                <a:r>
                  <a:rPr lang="da-DK" sz="1400" dirty="0" err="1"/>
                  <a:t>having</a:t>
                </a:r>
                <a:r>
                  <a:rPr lang="da-DK" sz="1400" dirty="0"/>
                  <a:t> the normal </a:t>
                </a:r>
                <a:r>
                  <a:rPr lang="da-DK" sz="1400" dirty="0" err="1"/>
                  <a:t>c.d.f</a:t>
                </a:r>
                <a:r>
                  <a:rPr lang="da-DK" sz="1400" dirty="0"/>
                  <a:t>. as link </a:t>
                </a:r>
                <a:r>
                  <a:rPr lang="da-DK" sz="1400" dirty="0" err="1"/>
                  <a:t>function</a:t>
                </a:r>
                <a:r>
                  <a:rPr lang="da-DK" sz="1400" dirty="0"/>
                  <a:t> G and </a:t>
                </a:r>
                <a:r>
                  <a:rPr lang="da-DK" sz="1400" dirty="0" err="1"/>
                  <a:t>beacuse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pcnv</a:t>
                </a:r>
                <a:r>
                  <a:rPr lang="da-DK" sz="1400" dirty="0"/>
                  <a:t> enters as a </a:t>
                </a:r>
                <a:r>
                  <a:rPr lang="da-DK" sz="1400" dirty="0" err="1"/>
                  <a:t>quadaratic</a:t>
                </a:r>
                <a:r>
                  <a:rPr lang="da-DK" sz="1400" dirty="0"/>
                  <a:t> </a:t>
                </a:r>
                <a:r>
                  <a:rPr lang="da-DK" sz="1400" dirty="0" err="1"/>
                  <a:t>function</a:t>
                </a:r>
                <a:r>
                  <a:rPr lang="da-DK" sz="1400" dirty="0"/>
                  <a:t> in </a:t>
                </a:r>
                <a:r>
                  <a:rPr lang="da-DK" sz="1400" dirty="0" err="1"/>
                  <a:t>this</a:t>
                </a:r>
                <a:r>
                  <a:rPr lang="da-DK" sz="1400" dirty="0"/>
                  <a:t> model.</a:t>
                </a:r>
              </a:p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The </a:t>
                </a:r>
                <a:r>
                  <a:rPr lang="da-DK" sz="1400" dirty="0" err="1"/>
                  <a:t>relationship</a:t>
                </a:r>
                <a:r>
                  <a:rPr lang="da-DK" sz="1400" dirty="0"/>
                  <a:t> </a:t>
                </a:r>
                <a:r>
                  <a:rPr lang="da-DK" sz="1400" dirty="0" err="1"/>
                  <a:t>between</a:t>
                </a:r>
                <a:r>
                  <a:rPr lang="da-DK" sz="1400" dirty="0"/>
                  <a:t> arr86 and </a:t>
                </a:r>
                <a:r>
                  <a:rPr lang="da-DK" sz="1400" dirty="0" err="1"/>
                  <a:t>pcnv</a:t>
                </a:r>
                <a:r>
                  <a:rPr lang="da-DK" sz="1400" dirty="0"/>
                  <a:t> is </a:t>
                </a:r>
                <a:r>
                  <a:rPr lang="da-DK" sz="1400" dirty="0" err="1"/>
                  <a:t>concave</a:t>
                </a:r>
                <a:r>
                  <a:rPr lang="da-DK" sz="1400" dirty="0"/>
                  <a:t>.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can</a:t>
                </a:r>
                <a:r>
                  <a:rPr lang="da-DK" sz="1400" dirty="0"/>
                  <a:t> </a:t>
                </a:r>
                <a:r>
                  <a:rPr lang="da-DK" sz="1400" dirty="0" err="1"/>
                  <a:t>calculate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turning</a:t>
                </a:r>
                <a:r>
                  <a:rPr lang="da-DK" sz="1400" dirty="0"/>
                  <a:t> point by </a:t>
                </a:r>
                <a:r>
                  <a:rPr lang="da-DK" sz="1400" dirty="0" err="1"/>
                  <a:t>solving</a:t>
                </a:r>
                <a:r>
                  <a:rPr lang="da-DK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𝑎𝑟𝑟</m:t>
                        </m:r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86</m:t>
                        </m:r>
                      </m:num>
                      <m:den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𝑝𝑐𝑛𝑣</m:t>
                        </m:r>
                      </m:den>
                    </m:f>
                    <m:r>
                      <a:rPr lang="da-DK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da-DK" sz="1400" dirty="0"/>
                  <a:t>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>
                          <a:latin typeface="Cambria Math" panose="02040503050406030204" pitchFamily="18" charset="0"/>
                        </a:rPr>
                        <m:t>⇒0.217−2∗0.857</m:t>
                      </m:r>
                      <m:r>
                        <a:rPr lang="da-DK" sz="1400" i="1">
                          <a:latin typeface="Cambria Math" panose="02040503050406030204" pitchFamily="18" charset="0"/>
                        </a:rPr>
                        <m:t>𝑝𝑐𝑛𝑣</m:t>
                      </m:r>
                      <m:r>
                        <a:rPr lang="da-DK" sz="1400" i="1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da-DK" sz="1400" i="1">
                          <a:latin typeface="Cambria Math" panose="02040503050406030204" pitchFamily="18" charset="0"/>
                        </a:rPr>
                        <m:t>𝑝𝑐𝑛𝑐</m:t>
                      </m:r>
                      <m:r>
                        <a:rPr lang="da-DK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0.217</m:t>
                          </m:r>
                        </m:num>
                        <m:den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2∗0.857</m:t>
                          </m:r>
                        </m:den>
                      </m:f>
                      <m:r>
                        <a:rPr lang="da-DK" sz="1400" i="1">
                          <a:latin typeface="Cambria Math" panose="02040503050406030204" pitchFamily="18" charset="0"/>
                        </a:rPr>
                        <m:t>=0.127</m:t>
                      </m:r>
                    </m:oMath>
                  </m:oMathPara>
                </a14:m>
                <a:endParaRPr lang="da-DK" sz="1400" dirty="0"/>
              </a:p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For </a:t>
                </a:r>
                <a:r>
                  <a:rPr lang="da-DK" sz="1400" dirty="0" err="1"/>
                  <a:t>values</a:t>
                </a:r>
                <a:r>
                  <a:rPr lang="da-DK" sz="1400" dirty="0"/>
                  <a:t> of </a:t>
                </a:r>
                <a:r>
                  <a:rPr lang="da-DK" sz="1400" dirty="0" err="1"/>
                  <a:t>pcnv</a:t>
                </a:r>
                <a:r>
                  <a:rPr lang="da-DK" sz="1400" dirty="0"/>
                  <a:t> </a:t>
                </a:r>
                <a:r>
                  <a:rPr lang="da-DK" sz="1400" dirty="0" err="1"/>
                  <a:t>below</a:t>
                </a:r>
                <a:r>
                  <a:rPr lang="da-DK" sz="1400" dirty="0"/>
                  <a:t> 0.127 the </a:t>
                </a:r>
                <a:r>
                  <a:rPr lang="da-DK" sz="1400" dirty="0" err="1"/>
                  <a:t>probability</a:t>
                </a:r>
                <a:r>
                  <a:rPr lang="da-DK" sz="1400" dirty="0"/>
                  <a:t> of </a:t>
                </a:r>
                <a:r>
                  <a:rPr lang="da-DK" sz="1400" dirty="0" err="1"/>
                  <a:t>being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arrested</a:t>
                </a:r>
                <a:r>
                  <a:rPr lang="da-DK" sz="1400" dirty="0"/>
                  <a:t> in ’86 is </a:t>
                </a:r>
                <a:r>
                  <a:rPr lang="da-DK" sz="1400" dirty="0" err="1"/>
                  <a:t>increasing</a:t>
                </a:r>
                <a:r>
                  <a:rPr lang="da-DK" sz="1400" dirty="0"/>
                  <a:t>, but for proportions of prior </a:t>
                </a:r>
                <a:r>
                  <a:rPr lang="da-DK" sz="1400" dirty="0" err="1"/>
                  <a:t>convictions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higher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than</a:t>
                </a:r>
                <a:r>
                  <a:rPr lang="da-DK" sz="1400" dirty="0"/>
                  <a:t> 0.127 it is </a:t>
                </a:r>
                <a:r>
                  <a:rPr lang="da-DK" sz="1400" dirty="0" err="1"/>
                  <a:t>decreasing</a:t>
                </a:r>
                <a:r>
                  <a:rPr lang="da-DK" sz="1400" dirty="0"/>
                  <a:t>. This </a:t>
                </a:r>
                <a:r>
                  <a:rPr lang="da-DK" sz="1400" dirty="0" err="1"/>
                  <a:t>means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that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there</a:t>
                </a:r>
                <a:r>
                  <a:rPr lang="da-DK" sz="1400" dirty="0"/>
                  <a:t> is an </a:t>
                </a:r>
                <a:r>
                  <a:rPr lang="da-DK" sz="1400" dirty="0" err="1"/>
                  <a:t>estimated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deterrent</a:t>
                </a:r>
                <a:r>
                  <a:rPr lang="da-DK" sz="1400" dirty="0"/>
                  <a:t> </a:t>
                </a:r>
                <a:r>
                  <a:rPr lang="da-DK" sz="1400" dirty="0" err="1"/>
                  <a:t>effect</a:t>
                </a:r>
                <a:r>
                  <a:rPr lang="da-DK" sz="1400" dirty="0"/>
                  <a:t> over most of the range of </a:t>
                </a:r>
                <a:r>
                  <a:rPr lang="da-DK" sz="1400" dirty="0" err="1"/>
                  <a:t>pcnv</a:t>
                </a:r>
                <a:r>
                  <a:rPr lang="da-DK" sz="1400" dirty="0"/>
                  <a:t> (median = .25).</a:t>
                </a:r>
              </a:p>
              <a:p>
                <a:pPr lvl="1">
                  <a:spcAft>
                    <a:spcPts val="600"/>
                  </a:spcAft>
                  <a:buSzPct val="80000"/>
                </a:pPr>
                <a:endParaRPr lang="da-DK" sz="1400" dirty="0"/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926FE642-C248-4355-3811-C464BF09B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72" y="4364735"/>
                <a:ext cx="11259904" cy="2130135"/>
              </a:xfrm>
              <a:prstGeom prst="rect">
                <a:avLst/>
              </a:prstGeom>
              <a:blipFill>
                <a:blip r:embed="rId5"/>
                <a:stretch>
                  <a:fillRect l="-788" t="-2367" r="-78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FA2943-8791-8866-18C7-C4886B1945A0}"/>
              </a:ext>
            </a:extLst>
          </p:cNvPr>
          <p:cNvSpPr txBox="1">
            <a:spLocks/>
          </p:cNvSpPr>
          <p:nvPr/>
        </p:nvSpPr>
        <p:spPr>
          <a:xfrm>
            <a:off x="627295" y="3797643"/>
            <a:ext cx="10732765" cy="4804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(e </a:t>
            </a:r>
            <a:r>
              <a:rPr lang="da-DK" i="1" dirty="0" err="1"/>
              <a:t>cont</a:t>
            </a:r>
            <a:r>
              <a:rPr lang="da-DK" i="1" dirty="0"/>
              <a:t>.) </a:t>
            </a:r>
            <a:r>
              <a:rPr lang="da-DK" i="1" dirty="0" err="1"/>
              <a:t>Describe</a:t>
            </a:r>
            <a:r>
              <a:rPr lang="da-DK" i="1" dirty="0"/>
              <a:t> the </a:t>
            </a:r>
            <a:r>
              <a:rPr lang="da-DK" i="1" dirty="0" err="1"/>
              <a:t>estimated</a:t>
            </a:r>
            <a:r>
              <a:rPr lang="da-DK" i="1" dirty="0"/>
              <a:t> </a:t>
            </a:r>
            <a:r>
              <a:rPr lang="da-DK" i="1" dirty="0" err="1"/>
              <a:t>relationship</a:t>
            </a:r>
            <a:r>
              <a:rPr lang="da-DK" i="1" dirty="0"/>
              <a:t> </a:t>
            </a:r>
            <a:r>
              <a:rPr lang="da-DK" i="1" dirty="0" err="1"/>
              <a:t>between</a:t>
            </a:r>
            <a:r>
              <a:rPr lang="da-DK" i="1" dirty="0"/>
              <a:t> the </a:t>
            </a:r>
            <a:r>
              <a:rPr lang="da-DK" i="1" dirty="0" err="1"/>
              <a:t>probability</a:t>
            </a:r>
            <a:r>
              <a:rPr lang="da-DK" i="1" dirty="0"/>
              <a:t> of arrest and </a:t>
            </a:r>
            <a:r>
              <a:rPr lang="da-DK" i="1" dirty="0" err="1"/>
              <a:t>pcnv</a:t>
            </a:r>
            <a:r>
              <a:rPr lang="da-DK" i="1" dirty="0"/>
              <a:t>. In </a:t>
            </a:r>
            <a:r>
              <a:rPr lang="da-DK" i="1" dirty="0" err="1"/>
              <a:t>particular</a:t>
            </a:r>
            <a:r>
              <a:rPr lang="da-DK" i="1" dirty="0"/>
              <a:t>, at </a:t>
            </a:r>
            <a:r>
              <a:rPr lang="da-DK" i="1" dirty="0" err="1"/>
              <a:t>what</a:t>
            </a:r>
            <a:r>
              <a:rPr lang="da-DK" i="1" dirty="0"/>
              <a:t> point </a:t>
            </a:r>
            <a:r>
              <a:rPr lang="da-DK" i="1" dirty="0" err="1"/>
              <a:t>does</a:t>
            </a:r>
            <a:r>
              <a:rPr lang="da-DK" i="1" dirty="0"/>
              <a:t> the </a:t>
            </a:r>
            <a:r>
              <a:rPr lang="da-DK" i="1" dirty="0" err="1"/>
              <a:t>probability</a:t>
            </a:r>
            <a:r>
              <a:rPr lang="da-DK" i="1" dirty="0"/>
              <a:t> of </a:t>
            </a:r>
            <a:r>
              <a:rPr lang="da-DK" i="1" dirty="0" err="1"/>
              <a:t>conviction</a:t>
            </a:r>
            <a:r>
              <a:rPr lang="da-DK" i="1" dirty="0"/>
              <a:t> have a negative </a:t>
            </a:r>
            <a:r>
              <a:rPr lang="da-DK" i="1" dirty="0" err="1"/>
              <a:t>effect</a:t>
            </a:r>
            <a:r>
              <a:rPr lang="da-DK" i="1" dirty="0"/>
              <a:t> on </a:t>
            </a:r>
            <a:r>
              <a:rPr lang="da-DK" i="1" dirty="0" err="1"/>
              <a:t>probability</a:t>
            </a:r>
            <a:r>
              <a:rPr lang="da-DK" i="1" dirty="0"/>
              <a:t> of arrest? </a:t>
            </a:r>
            <a:endParaRPr lang="da-DK" dirty="0"/>
          </a:p>
          <a:p>
            <a:pPr marL="0" indent="0">
              <a:buNone/>
            </a:pPr>
            <a:endParaRPr lang="da-DK" i="1" dirty="0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D12CFE3E-BBE4-E8E5-5AFF-00CC9210E8F7}"/>
              </a:ext>
            </a:extLst>
          </p:cNvPr>
          <p:cNvSpPr txBox="1"/>
          <p:nvPr/>
        </p:nvSpPr>
        <p:spPr>
          <a:xfrm>
            <a:off x="627296" y="3325079"/>
            <a:ext cx="112599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da-DK" sz="1400" dirty="0"/>
              <a:t>All </a:t>
            </a:r>
            <a:r>
              <a:rPr lang="da-DK" sz="1400" dirty="0" err="1"/>
              <a:t>three</a:t>
            </a:r>
            <a:r>
              <a:rPr lang="da-DK" sz="1400" dirty="0"/>
              <a:t> variables </a:t>
            </a:r>
            <a:r>
              <a:rPr lang="da-DK" sz="1400" dirty="0" err="1"/>
              <a:t>are</a:t>
            </a:r>
            <a:r>
              <a:rPr lang="da-DK" sz="1400" dirty="0"/>
              <a:t> </a:t>
            </a:r>
            <a:r>
              <a:rPr lang="da-DK" sz="1400" dirty="0" err="1"/>
              <a:t>individually</a:t>
            </a:r>
            <a:r>
              <a:rPr lang="da-DK" sz="1400" dirty="0"/>
              <a:t> </a:t>
            </a:r>
            <a:r>
              <a:rPr lang="da-DK" sz="1400" dirty="0" err="1"/>
              <a:t>significant</a:t>
            </a:r>
            <a:r>
              <a:rPr lang="da-DK" sz="1400" dirty="0"/>
              <a:t> at the 5% </a:t>
            </a:r>
            <a:r>
              <a:rPr lang="da-DK" sz="1400" dirty="0" err="1"/>
              <a:t>level</a:t>
            </a:r>
            <a:r>
              <a:rPr lang="da-DK" sz="1400" dirty="0"/>
              <a:t>. To test for join </a:t>
            </a:r>
            <a:r>
              <a:rPr lang="da-DK" sz="1400" dirty="0" err="1"/>
              <a:t>significance</a:t>
            </a:r>
            <a:r>
              <a:rPr lang="da-DK" sz="1400" dirty="0"/>
              <a:t> </a:t>
            </a:r>
            <a:r>
              <a:rPr lang="da-DK" sz="1400" dirty="0" err="1"/>
              <a:t>both</a:t>
            </a:r>
            <a:r>
              <a:rPr lang="da-DK" sz="1400" dirty="0"/>
              <a:t> </a:t>
            </a:r>
            <a:r>
              <a:rPr lang="da-DK" sz="1400" dirty="0" err="1"/>
              <a:t>Wald</a:t>
            </a:r>
            <a:r>
              <a:rPr lang="da-DK" sz="1400" dirty="0"/>
              <a:t> and an LR test </a:t>
            </a:r>
            <a:r>
              <a:rPr lang="da-DK" sz="1400" dirty="0" err="1"/>
              <a:t>can</a:t>
            </a:r>
            <a:r>
              <a:rPr lang="da-DK" sz="1400" dirty="0"/>
              <a:t> </a:t>
            </a:r>
            <a:r>
              <a:rPr lang="da-DK" sz="1400" dirty="0" err="1"/>
              <a:t>be</a:t>
            </a:r>
            <a:r>
              <a:rPr lang="da-DK" sz="1400" dirty="0"/>
              <a:t> </a:t>
            </a:r>
            <a:r>
              <a:rPr lang="da-DK" sz="1400" dirty="0" err="1"/>
              <a:t>used</a:t>
            </a:r>
            <a:r>
              <a:rPr lang="da-DK" sz="1400" dirty="0"/>
              <a:t>. Here </a:t>
            </a:r>
            <a:r>
              <a:rPr lang="da-DK" sz="1400" dirty="0" err="1"/>
              <a:t>both</a:t>
            </a:r>
            <a:r>
              <a:rPr lang="da-DK" sz="1400" dirty="0"/>
              <a:t> suggest </a:t>
            </a:r>
            <a:r>
              <a:rPr lang="da-DK" sz="1400" dirty="0" err="1"/>
              <a:t>that</a:t>
            </a:r>
            <a:r>
              <a:rPr lang="da-DK" sz="1400" dirty="0"/>
              <a:t> the variables </a:t>
            </a:r>
            <a:r>
              <a:rPr lang="da-DK" sz="1400" dirty="0" err="1"/>
              <a:t>are</a:t>
            </a:r>
            <a:r>
              <a:rPr lang="da-DK" sz="1400" dirty="0"/>
              <a:t> </a:t>
            </a:r>
            <a:r>
              <a:rPr lang="da-DK" sz="1400" dirty="0" err="1"/>
              <a:t>jointly</a:t>
            </a:r>
            <a:r>
              <a:rPr lang="da-DK" sz="1400" dirty="0"/>
              <a:t> </a:t>
            </a:r>
            <a:r>
              <a:rPr lang="da-DK" sz="1400" dirty="0" err="1"/>
              <a:t>significant</a:t>
            </a:r>
            <a:r>
              <a:rPr lang="da-DK" sz="1400" dirty="0"/>
              <a:t> with a p-</a:t>
            </a:r>
            <a:r>
              <a:rPr lang="da-DK" sz="1400" dirty="0" err="1"/>
              <a:t>value</a:t>
            </a:r>
            <a:r>
              <a:rPr lang="da-DK" sz="1400" dirty="0"/>
              <a:t> = 0.</a:t>
            </a:r>
          </a:p>
        </p:txBody>
      </p:sp>
    </p:spTree>
    <p:extLst>
      <p:ext uri="{BB962C8B-B14F-4D97-AF65-F5344CB8AC3E}">
        <p14:creationId xmlns:p14="http://schemas.microsoft.com/office/powerpoint/2010/main" val="415663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4CA2-1F47-90CF-9552-FFF5887E6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el 18">
            <a:extLst>
              <a:ext uri="{FF2B5EF4-FFF2-40B4-BE49-F238E27FC236}">
                <a16:creationId xmlns:a16="http://schemas.microsoft.com/office/drawing/2014/main" id="{9D474033-6501-71A7-2367-F1C65376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51757"/>
              </p:ext>
            </p:extLst>
          </p:nvPr>
        </p:nvGraphicFramePr>
        <p:xfrm>
          <a:off x="8623300" y="165826"/>
          <a:ext cx="3265086" cy="6494340"/>
        </p:xfrm>
        <a:graphic>
          <a:graphicData uri="http://schemas.openxmlformats.org/drawingml/2006/table">
            <a:tbl>
              <a:tblPr/>
              <a:tblGrid>
                <a:gridCol w="955635">
                  <a:extLst>
                    <a:ext uri="{9D8B030D-6E8A-4147-A177-3AD203B41FA5}">
                      <a16:colId xmlns:a16="http://schemas.microsoft.com/office/drawing/2014/main" val="2930822965"/>
                    </a:ext>
                  </a:extLst>
                </a:gridCol>
                <a:gridCol w="769817">
                  <a:extLst>
                    <a:ext uri="{9D8B030D-6E8A-4147-A177-3AD203B41FA5}">
                      <a16:colId xmlns:a16="http://schemas.microsoft.com/office/drawing/2014/main" val="803086942"/>
                    </a:ext>
                  </a:extLst>
                </a:gridCol>
                <a:gridCol w="769817">
                  <a:extLst>
                    <a:ext uri="{9D8B030D-6E8A-4147-A177-3AD203B41FA5}">
                      <a16:colId xmlns:a16="http://schemas.microsoft.com/office/drawing/2014/main" val="28531675"/>
                    </a:ext>
                  </a:extLst>
                </a:gridCol>
                <a:gridCol w="769817">
                  <a:extLst>
                    <a:ext uri="{9D8B030D-6E8A-4147-A177-3AD203B41FA5}">
                      <a16:colId xmlns:a16="http://schemas.microsoft.com/office/drawing/2014/main" val="1765547450"/>
                    </a:ext>
                  </a:extLst>
                </a:gridCol>
              </a:tblGrid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Se type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Normal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clustered</a:t>
                      </a:r>
                      <a:endParaRPr lang="da-DK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robust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707920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choice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12.05*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12.05*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12.05**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53206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(6.298)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(6.184)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(5.994)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141043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-1.626**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-1.626**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-1.626*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83251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(0.775)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(0.819)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(0.833)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32531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educ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0.754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0.754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0.754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6904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(1.207)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(1.180)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(1.172)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011889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1.303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1.303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1.303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690969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(7.164)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(7.001)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(7.149)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500659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3.967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3.967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3.967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135837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(9.783)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(8.712)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(8.975)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798201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married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3.303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3.303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3.303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939147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(7.998)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(8.624)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(8.370)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9800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finc25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-18.19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-18.19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-18.19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633362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(14.12)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(16.83)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(16.00)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471285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finc35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-3.925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-3.925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-3.925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305806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(14.49)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(16.18)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(15.86)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743072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finc50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-8.129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-8.129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-8.129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513968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(14.34)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(15.91)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(15.38)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419453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finc75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-17.58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-17.58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-17.58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483752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(16.08)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(17.28)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(16.68)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04966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finc100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-6.746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-6.746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-6.746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67464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(15.79)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(17.25)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(16.75)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384810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finc101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-28.34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-28.34*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-28.34*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39336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(17.90)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(17.11)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(16.58)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014825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wealth89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-0.00269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-0.00269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-0.00269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010432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(0.0125)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(0.0119)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(0.0114)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656894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prftshr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15.81**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15.81*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15.81*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905368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(7.333)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(8.356)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(8.108)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998601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134.1**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134.1**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134.1**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75856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(55.71)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(58.13)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(58.87)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08595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844047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R-squared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0.100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0.100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a-DK" sz="1100" b="0" i="0" u="none" strike="noStrike">
                          <a:effectLst/>
                          <a:latin typeface="Calibri" panose="020F0502020204030204" pitchFamily="34" charset="0"/>
                        </a:rPr>
                        <a:t>0.100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235909"/>
                  </a:ext>
                </a:extLst>
              </a:tr>
              <a:tr h="186467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Standard </a:t>
                      </a:r>
                      <a:r>
                        <a:rPr lang="da-DK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errors</a:t>
                      </a:r>
                      <a:r>
                        <a:rPr lang="da-DK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da-DK" sz="11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parentheses</a:t>
                      </a:r>
                      <a:r>
                        <a:rPr lang="da-DK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. *** p&lt;0.01, ** p&lt;0.05, * p&lt;0.1</a:t>
                      </a: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da-DK" sz="11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9" marR="5649" marT="56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95997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E0A34ED-13F8-5750-E450-20F8B2EF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143ED-3B67-CA30-3154-2903FB0DEF3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E0D497D-C615-011C-9FC8-8E0ABE845AE7}"/>
              </a:ext>
            </a:extLst>
          </p:cNvPr>
          <p:cNvSpPr txBox="1"/>
          <p:nvPr/>
        </p:nvSpPr>
        <p:spPr>
          <a:xfrm>
            <a:off x="1625599" y="6227535"/>
            <a:ext cx="66167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PENSION.dta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8A957EE2-7AB2-9AF0-9E81-D8BAC06DA5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6.3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8D35C0BD-660A-3409-F0C3-45D219740498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E48F8B86-A766-FB95-21C3-E2DFB412CB90}"/>
              </a:ext>
            </a:extLst>
          </p:cNvPr>
          <p:cNvSpPr txBox="1">
            <a:spLocks/>
          </p:cNvSpPr>
          <p:nvPr/>
        </p:nvSpPr>
        <p:spPr>
          <a:xfrm>
            <a:off x="627296" y="1438618"/>
            <a:ext cx="6065603" cy="2300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(a) </a:t>
            </a:r>
            <a:r>
              <a:rPr lang="da-DK" i="1" dirty="0" err="1"/>
              <a:t>Estimate</a:t>
            </a:r>
            <a:r>
              <a:rPr lang="da-DK" i="1" dirty="0"/>
              <a:t> a </a:t>
            </a:r>
            <a:r>
              <a:rPr lang="da-DK" i="1" dirty="0" err="1"/>
              <a:t>linear</a:t>
            </a:r>
            <a:r>
              <a:rPr lang="da-DK" i="1" dirty="0"/>
              <a:t> model for </a:t>
            </a:r>
            <a:r>
              <a:rPr lang="da-DK" i="1" dirty="0" err="1"/>
              <a:t>pctstck</a:t>
            </a:r>
            <a:r>
              <a:rPr lang="da-DK" i="1" dirty="0"/>
              <a:t>, </a:t>
            </a:r>
            <a:r>
              <a:rPr lang="da-DK" i="1" dirty="0" err="1"/>
              <a:t>where</a:t>
            </a:r>
            <a:r>
              <a:rPr lang="da-DK" i="1" dirty="0"/>
              <a:t> the </a:t>
            </a:r>
            <a:r>
              <a:rPr lang="da-DK" i="1" dirty="0" err="1"/>
              <a:t>explanatory</a:t>
            </a:r>
            <a:r>
              <a:rPr lang="da-DK" i="1" dirty="0"/>
              <a:t> variables </a:t>
            </a:r>
            <a:r>
              <a:rPr lang="da-DK" i="1" dirty="0" err="1"/>
              <a:t>are</a:t>
            </a:r>
            <a:r>
              <a:rPr lang="da-DK" i="1" dirty="0"/>
              <a:t> </a:t>
            </a:r>
            <a:r>
              <a:rPr lang="da-DK" i="1" dirty="0" err="1"/>
              <a:t>choice</a:t>
            </a:r>
            <a:r>
              <a:rPr lang="da-DK" i="1" dirty="0"/>
              <a:t>, age, </a:t>
            </a:r>
            <a:r>
              <a:rPr lang="da-DK" i="1" dirty="0" err="1"/>
              <a:t>educ</a:t>
            </a:r>
            <a:r>
              <a:rPr lang="da-DK" i="1" dirty="0"/>
              <a:t>, </a:t>
            </a:r>
            <a:r>
              <a:rPr lang="da-DK" i="1" dirty="0" err="1"/>
              <a:t>female</a:t>
            </a:r>
            <a:r>
              <a:rPr lang="da-DK" i="1" dirty="0"/>
              <a:t>, </a:t>
            </a:r>
            <a:r>
              <a:rPr lang="da-DK" i="1" dirty="0" err="1"/>
              <a:t>black</a:t>
            </a:r>
            <a:r>
              <a:rPr lang="da-DK" i="1" dirty="0"/>
              <a:t>, </a:t>
            </a:r>
            <a:r>
              <a:rPr lang="da-DK" i="1" dirty="0" err="1"/>
              <a:t>married</a:t>
            </a:r>
            <a:r>
              <a:rPr lang="da-DK" i="1" dirty="0"/>
              <a:t>, finc25,...,finc101, wealth89, and </a:t>
            </a:r>
            <a:r>
              <a:rPr lang="da-DK" i="1" dirty="0" err="1"/>
              <a:t>prftshr</a:t>
            </a:r>
            <a:r>
              <a:rPr lang="da-DK" i="1" dirty="0"/>
              <a:t> with normal and with </a:t>
            </a:r>
            <a:r>
              <a:rPr lang="da-DK" i="1" dirty="0" err="1"/>
              <a:t>heteroscedasticity</a:t>
            </a:r>
            <a:r>
              <a:rPr lang="da-DK" i="1" dirty="0"/>
              <a:t> robust standard </a:t>
            </a:r>
            <a:r>
              <a:rPr lang="da-DK" i="1" dirty="0" err="1"/>
              <a:t>errors</a:t>
            </a:r>
            <a:r>
              <a:rPr lang="da-DK" i="1" dirty="0"/>
              <a:t>. The sample </a:t>
            </a:r>
            <a:r>
              <a:rPr lang="da-DK" i="1" dirty="0" err="1"/>
              <a:t>contains</a:t>
            </a:r>
            <a:r>
              <a:rPr lang="da-DK" i="1" dirty="0"/>
              <a:t> separate observations for </a:t>
            </a:r>
            <a:r>
              <a:rPr lang="da-DK" i="1" dirty="0" err="1"/>
              <a:t>some</a:t>
            </a:r>
            <a:r>
              <a:rPr lang="da-DK" i="1" dirty="0"/>
              <a:t> </a:t>
            </a:r>
            <a:r>
              <a:rPr lang="da-DK" i="1" dirty="0" err="1"/>
              <a:t>husband-wife</a:t>
            </a:r>
            <a:r>
              <a:rPr lang="da-DK" i="1" dirty="0"/>
              <a:t> pairs. </a:t>
            </a:r>
            <a:r>
              <a:rPr lang="da-DK" i="1" dirty="0" err="1"/>
              <a:t>Compute</a:t>
            </a:r>
            <a:r>
              <a:rPr lang="da-DK" i="1" dirty="0"/>
              <a:t> standard </a:t>
            </a:r>
            <a:r>
              <a:rPr lang="da-DK" i="1" dirty="0" err="1"/>
              <a:t>errors</a:t>
            </a:r>
            <a:r>
              <a:rPr lang="da-DK" i="1" dirty="0"/>
              <a:t> of the </a:t>
            </a:r>
            <a:r>
              <a:rPr lang="da-DK" i="1" dirty="0" err="1"/>
              <a:t>estimates</a:t>
            </a:r>
            <a:r>
              <a:rPr lang="da-DK" i="1" dirty="0"/>
              <a:t> from the model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account</a:t>
            </a:r>
            <a:r>
              <a:rPr lang="da-DK" i="1" dirty="0"/>
              <a:t> for the cluster </a:t>
            </a:r>
            <a:r>
              <a:rPr lang="da-DK" i="1" dirty="0" err="1"/>
              <a:t>correlation</a:t>
            </a:r>
            <a:r>
              <a:rPr lang="da-DK" i="1" dirty="0"/>
              <a:t> </a:t>
            </a:r>
            <a:r>
              <a:rPr lang="da-DK" i="1" dirty="0" err="1"/>
              <a:t>within</a:t>
            </a:r>
            <a:r>
              <a:rPr lang="da-DK" i="1" dirty="0"/>
              <a:t> </a:t>
            </a:r>
            <a:r>
              <a:rPr lang="da-DK" i="1" dirty="0" err="1"/>
              <a:t>family</a:t>
            </a:r>
            <a:r>
              <a:rPr lang="da-DK" i="1" dirty="0"/>
              <a:t>. (</a:t>
            </a:r>
            <a:r>
              <a:rPr lang="da-DK" i="1" dirty="0" err="1"/>
              <a:t>These</a:t>
            </a:r>
            <a:r>
              <a:rPr lang="da-DK" i="1" dirty="0"/>
              <a:t> </a:t>
            </a:r>
            <a:r>
              <a:rPr lang="da-DK" i="1" dirty="0" err="1"/>
              <a:t>should</a:t>
            </a:r>
            <a:r>
              <a:rPr lang="da-DK" i="1" dirty="0"/>
              <a:t> </a:t>
            </a:r>
            <a:r>
              <a:rPr lang="da-DK" i="1" dirty="0" err="1"/>
              <a:t>also</a:t>
            </a:r>
            <a:r>
              <a:rPr lang="da-DK" i="1" dirty="0"/>
              <a:t> </a:t>
            </a:r>
            <a:r>
              <a:rPr lang="da-DK" i="1" dirty="0" err="1"/>
              <a:t>be</a:t>
            </a:r>
            <a:r>
              <a:rPr lang="da-DK" i="1" dirty="0"/>
              <a:t> </a:t>
            </a:r>
            <a:r>
              <a:rPr lang="da-DK" i="1" dirty="0" err="1"/>
              <a:t>heteroskedasticity</a:t>
            </a:r>
            <a:r>
              <a:rPr lang="da-DK" i="1" dirty="0"/>
              <a:t>-robust.) Do the standard </a:t>
            </a:r>
            <a:r>
              <a:rPr lang="da-DK" i="1" dirty="0" err="1"/>
              <a:t>errors</a:t>
            </a:r>
            <a:r>
              <a:rPr lang="da-DK" i="1" dirty="0"/>
              <a:t> </a:t>
            </a:r>
            <a:r>
              <a:rPr lang="da-DK" i="1" dirty="0" err="1"/>
              <a:t>differ</a:t>
            </a:r>
            <a:r>
              <a:rPr lang="da-DK" i="1" dirty="0"/>
              <a:t> from the </a:t>
            </a:r>
            <a:r>
              <a:rPr lang="da-DK" i="1" dirty="0" err="1"/>
              <a:t>usual</a:t>
            </a:r>
            <a:r>
              <a:rPr lang="da-DK" i="1" dirty="0"/>
              <a:t> OLS or </a:t>
            </a:r>
            <a:r>
              <a:rPr lang="da-DK" i="1" dirty="0" err="1"/>
              <a:t>heteroskedasticity</a:t>
            </a:r>
            <a:r>
              <a:rPr lang="da-DK" i="1" dirty="0"/>
              <a:t> robust standard </a:t>
            </a:r>
            <a:r>
              <a:rPr lang="da-DK" i="1" dirty="0" err="1"/>
              <a:t>errors</a:t>
            </a:r>
            <a:r>
              <a:rPr lang="da-DK" i="1" dirty="0"/>
              <a:t>?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ADEBA4E-CF42-2EE7-B045-AA75E8DED3D6}"/>
              </a:ext>
            </a:extLst>
          </p:cNvPr>
          <p:cNvSpPr txBox="1">
            <a:spLocks/>
          </p:cNvSpPr>
          <p:nvPr/>
        </p:nvSpPr>
        <p:spPr>
          <a:xfrm>
            <a:off x="627296" y="2472232"/>
            <a:ext cx="10732765" cy="956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E96994C5-A98F-6093-0F81-1118716C30DD}"/>
              </a:ext>
            </a:extLst>
          </p:cNvPr>
          <p:cNvSpPr txBox="1"/>
          <p:nvPr/>
        </p:nvSpPr>
        <p:spPr>
          <a:xfrm>
            <a:off x="516848" y="4121386"/>
            <a:ext cx="6065603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400" dirty="0" err="1"/>
              <a:t>When</a:t>
            </a:r>
            <a:r>
              <a:rPr lang="da-DK" sz="1400" dirty="0"/>
              <a:t> </a:t>
            </a:r>
            <a:r>
              <a:rPr lang="da-DK" sz="1400" dirty="0" err="1"/>
              <a:t>we</a:t>
            </a:r>
            <a:r>
              <a:rPr lang="da-DK" sz="1400" dirty="0"/>
              <a:t> </a:t>
            </a:r>
            <a:r>
              <a:rPr lang="da-DK" sz="1400" dirty="0" err="1"/>
              <a:t>compare</a:t>
            </a:r>
            <a:r>
              <a:rPr lang="da-DK" sz="1400" dirty="0"/>
              <a:t> the </a:t>
            </a:r>
            <a:r>
              <a:rPr lang="da-DK" sz="1400" dirty="0" err="1"/>
              <a:t>usual</a:t>
            </a:r>
            <a:r>
              <a:rPr lang="da-DK" sz="1400" dirty="0"/>
              <a:t> OLS standard </a:t>
            </a:r>
            <a:r>
              <a:rPr lang="da-DK" sz="1400" dirty="0" err="1"/>
              <a:t>errors</a:t>
            </a:r>
            <a:r>
              <a:rPr lang="da-DK" sz="1400" dirty="0"/>
              <a:t> to the </a:t>
            </a:r>
            <a:r>
              <a:rPr lang="da-DK" sz="1400" dirty="0" err="1"/>
              <a:t>heteroscedasticity</a:t>
            </a:r>
            <a:r>
              <a:rPr lang="da-DK" sz="1400" dirty="0"/>
              <a:t> robust SE, </a:t>
            </a:r>
            <a:r>
              <a:rPr lang="da-DK" sz="1400" dirty="0" err="1"/>
              <a:t>we</a:t>
            </a:r>
            <a:r>
              <a:rPr lang="da-DK" sz="1400" dirty="0"/>
              <a:t> </a:t>
            </a:r>
            <a:r>
              <a:rPr lang="da-DK" sz="1400" dirty="0" err="1"/>
              <a:t>observe</a:t>
            </a:r>
            <a:r>
              <a:rPr lang="da-DK" sz="1400" dirty="0"/>
              <a:t> </a:t>
            </a:r>
            <a:r>
              <a:rPr lang="da-DK" sz="1400" dirty="0" err="1"/>
              <a:t>that</a:t>
            </a:r>
            <a:r>
              <a:rPr lang="da-DK" sz="1400" dirty="0"/>
              <a:t> </a:t>
            </a:r>
            <a:r>
              <a:rPr lang="da-DK" sz="1400" dirty="0" err="1"/>
              <a:t>they</a:t>
            </a:r>
            <a:r>
              <a:rPr lang="da-DK" sz="1400" dirty="0"/>
              <a:t> </a:t>
            </a:r>
            <a:r>
              <a:rPr lang="da-DK" sz="1400" dirty="0" err="1"/>
              <a:t>are</a:t>
            </a:r>
            <a:r>
              <a:rPr lang="da-DK" sz="1400" dirty="0"/>
              <a:t> </a:t>
            </a:r>
            <a:r>
              <a:rPr lang="da-DK" sz="1400" dirty="0" err="1"/>
              <a:t>often</a:t>
            </a:r>
            <a:r>
              <a:rPr lang="da-DK" sz="1400" dirty="0"/>
              <a:t> </a:t>
            </a:r>
            <a:r>
              <a:rPr lang="da-DK" sz="1400" dirty="0" err="1"/>
              <a:t>similar</a:t>
            </a:r>
            <a:r>
              <a:rPr lang="da-DK" sz="1400" dirty="0"/>
              <a:t> but </a:t>
            </a:r>
            <a:r>
              <a:rPr lang="da-DK" sz="1400" dirty="0" err="1"/>
              <a:t>there</a:t>
            </a:r>
            <a:r>
              <a:rPr lang="da-DK" sz="1400" dirty="0"/>
              <a:t> </a:t>
            </a:r>
            <a:r>
              <a:rPr lang="da-DK" sz="1400" dirty="0" err="1"/>
              <a:t>are</a:t>
            </a:r>
            <a:r>
              <a:rPr lang="da-DK" sz="1400" dirty="0"/>
              <a:t> </a:t>
            </a:r>
            <a:r>
              <a:rPr lang="da-DK" sz="1400" dirty="0" err="1"/>
              <a:t>several</a:t>
            </a:r>
            <a:r>
              <a:rPr lang="da-DK" sz="1400" dirty="0"/>
              <a:t> </a:t>
            </a:r>
            <a:r>
              <a:rPr lang="da-DK" sz="1400" dirty="0" err="1"/>
              <a:t>changes</a:t>
            </a:r>
            <a:r>
              <a:rPr lang="da-DK" sz="1400" dirty="0"/>
              <a:t>. For </a:t>
            </a:r>
            <a:r>
              <a:rPr lang="da-DK" sz="1400" dirty="0" err="1"/>
              <a:t>example</a:t>
            </a:r>
            <a:r>
              <a:rPr lang="da-DK" sz="1400" dirty="0"/>
              <a:t> </a:t>
            </a:r>
            <a:r>
              <a:rPr lang="da-DK" sz="1400" dirty="0" err="1"/>
              <a:t>our</a:t>
            </a:r>
            <a:r>
              <a:rPr lang="da-DK" sz="1400" dirty="0"/>
              <a:t> </a:t>
            </a:r>
            <a:r>
              <a:rPr lang="da-DK" sz="1400" dirty="0" err="1"/>
              <a:t>main</a:t>
            </a:r>
            <a:r>
              <a:rPr lang="da-DK" sz="1400" dirty="0"/>
              <a:t> variable of </a:t>
            </a:r>
            <a:r>
              <a:rPr lang="da-DK" sz="1400" dirty="0" err="1"/>
              <a:t>interest</a:t>
            </a:r>
            <a:r>
              <a:rPr lang="da-DK" sz="1400" dirty="0"/>
              <a:t>, </a:t>
            </a:r>
            <a:r>
              <a:rPr lang="da-DK" sz="1400" dirty="0" err="1"/>
              <a:t>choice</a:t>
            </a:r>
            <a:r>
              <a:rPr lang="da-DK" sz="1400" dirty="0"/>
              <a:t>, is not </a:t>
            </a:r>
            <a:r>
              <a:rPr lang="da-DK" sz="1400" dirty="0" err="1"/>
              <a:t>significant</a:t>
            </a:r>
            <a:r>
              <a:rPr lang="da-DK" sz="1400" dirty="0"/>
              <a:t> at the 5% </a:t>
            </a:r>
            <a:r>
              <a:rPr lang="da-DK" sz="1400" dirty="0" err="1"/>
              <a:t>level</a:t>
            </a:r>
            <a:r>
              <a:rPr lang="da-DK" sz="1400" dirty="0"/>
              <a:t> in the case of the </a:t>
            </a:r>
            <a:r>
              <a:rPr lang="da-DK" sz="1400" dirty="0" err="1"/>
              <a:t>usual</a:t>
            </a:r>
            <a:r>
              <a:rPr lang="da-DK" sz="1400" dirty="0"/>
              <a:t> OLS and </a:t>
            </a:r>
            <a:r>
              <a:rPr lang="da-DK" sz="1400" dirty="0" err="1"/>
              <a:t>clustered</a:t>
            </a:r>
            <a:r>
              <a:rPr lang="da-DK" sz="1400" dirty="0"/>
              <a:t> SE but it is in the case of the </a:t>
            </a:r>
            <a:r>
              <a:rPr lang="da-DK" sz="1400" dirty="0" err="1"/>
              <a:t>heteroscedasticity</a:t>
            </a:r>
            <a:r>
              <a:rPr lang="da-DK" sz="1400" dirty="0"/>
              <a:t> robust SE. This </a:t>
            </a:r>
            <a:r>
              <a:rPr lang="da-DK" sz="1400" dirty="0" err="1"/>
              <a:t>illustrates</a:t>
            </a:r>
            <a:r>
              <a:rPr lang="da-DK" sz="1400" dirty="0"/>
              <a:t> </a:t>
            </a:r>
            <a:r>
              <a:rPr lang="da-DK" sz="1400" dirty="0" err="1"/>
              <a:t>that</a:t>
            </a:r>
            <a:r>
              <a:rPr lang="da-DK" sz="1400" dirty="0"/>
              <a:t> </a:t>
            </a:r>
            <a:r>
              <a:rPr lang="da-DK" sz="1400" dirty="0" err="1"/>
              <a:t>even</a:t>
            </a:r>
            <a:r>
              <a:rPr lang="da-DK" sz="1400" dirty="0"/>
              <a:t> small </a:t>
            </a:r>
            <a:r>
              <a:rPr lang="da-DK" sz="1400" dirty="0" err="1"/>
              <a:t>changes</a:t>
            </a:r>
            <a:r>
              <a:rPr lang="da-DK" sz="1400" dirty="0"/>
              <a:t> </a:t>
            </a:r>
            <a:r>
              <a:rPr lang="da-DK" sz="1400" dirty="0" err="1"/>
              <a:t>can</a:t>
            </a:r>
            <a:r>
              <a:rPr lang="da-DK" sz="1400" dirty="0"/>
              <a:t> have an </a:t>
            </a:r>
            <a:r>
              <a:rPr lang="da-DK" sz="1400" dirty="0" err="1"/>
              <a:t>important</a:t>
            </a:r>
            <a:r>
              <a:rPr lang="da-DK" sz="1400" dirty="0"/>
              <a:t> </a:t>
            </a:r>
            <a:r>
              <a:rPr lang="da-DK" sz="1400" dirty="0" err="1"/>
              <a:t>effect</a:t>
            </a:r>
            <a:r>
              <a:rPr lang="da-DK" sz="1400" dirty="0"/>
              <a:t> for the </a:t>
            </a:r>
            <a:r>
              <a:rPr lang="da-DK" sz="1400" dirty="0" err="1"/>
              <a:t>conclusions</a:t>
            </a:r>
            <a:r>
              <a:rPr lang="da-DK" sz="1400" dirty="0"/>
              <a:t> of </a:t>
            </a:r>
            <a:r>
              <a:rPr lang="da-DK" sz="1400" dirty="0" err="1"/>
              <a:t>empirical</a:t>
            </a:r>
            <a:r>
              <a:rPr lang="da-DK" sz="1400" dirty="0"/>
              <a:t> </a:t>
            </a:r>
            <a:r>
              <a:rPr lang="da-DK" sz="1400" dirty="0" err="1"/>
              <a:t>work</a:t>
            </a:r>
            <a:r>
              <a:rPr lang="da-DK" sz="1400" dirty="0"/>
              <a:t>.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1C6FF31-659F-AB40-B23D-2AFA811199C6}"/>
              </a:ext>
            </a:extLst>
          </p:cNvPr>
          <p:cNvSpPr/>
          <p:nvPr/>
        </p:nvSpPr>
        <p:spPr>
          <a:xfrm>
            <a:off x="8501945" y="397348"/>
            <a:ext cx="331211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600" noProof="0" dirty="0" err="1"/>
          </a:p>
        </p:txBody>
      </p:sp>
    </p:spTree>
    <p:extLst>
      <p:ext uri="{BB962C8B-B14F-4D97-AF65-F5344CB8AC3E}">
        <p14:creationId xmlns:p14="http://schemas.microsoft.com/office/powerpoint/2010/main" val="9636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062B-9735-47E4-8652-E4C876C5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54B091-A7AE-BE23-A74D-5AFBDAC6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5ED22-4598-C9F8-824D-7252BAE46B2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CEE662E3-DE24-235B-745C-FC7E300B1842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GROGGER.dta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B21014AF-E551-E53E-EE80-0E60D943FB3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6.3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BD1A72A7-2CBB-628E-5F21-876347CDCB33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9">
                <a:extLst>
                  <a:ext uri="{FF2B5EF4-FFF2-40B4-BE49-F238E27FC236}">
                    <a16:creationId xmlns:a16="http://schemas.microsoft.com/office/drawing/2014/main" id="{CAC2C278-525B-9BAE-0615-D3D6EF28C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6" y="1438619"/>
                <a:ext cx="10732765" cy="918724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(b)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model from part (a) with </a:t>
                </a:r>
                <a:r>
                  <a:rPr lang="da-DK" i="1" dirty="0" err="1"/>
                  <a:t>ordered</a:t>
                </a:r>
                <a:r>
                  <a:rPr lang="da-DK" i="1" dirty="0"/>
                  <a:t> </a:t>
                </a:r>
                <a:r>
                  <a:rPr lang="da-DK" i="1" dirty="0" err="1"/>
                  <a:t>probit</a:t>
                </a:r>
                <a:r>
                  <a:rPr lang="da-DK" i="1" dirty="0"/>
                  <a:t>.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𝑝𝑐𝑡𝑠𝑡𝑐𝑘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a-DK" i="1" dirty="0"/>
                  <a:t>for a single, </a:t>
                </a:r>
                <a:r>
                  <a:rPr lang="da-DK" i="1" dirty="0" err="1"/>
                  <a:t>nonblack</a:t>
                </a:r>
                <a:r>
                  <a:rPr lang="da-DK" i="1" dirty="0"/>
                  <a:t> </a:t>
                </a:r>
                <a:r>
                  <a:rPr lang="da-DK" i="1" dirty="0" err="1"/>
                  <a:t>female</a:t>
                </a:r>
                <a:r>
                  <a:rPr lang="da-DK" i="1" dirty="0"/>
                  <a:t> with 12 </a:t>
                </a:r>
                <a:r>
                  <a:rPr lang="da-DK" i="1" dirty="0" err="1"/>
                  <a:t>years</a:t>
                </a:r>
                <a:r>
                  <a:rPr lang="da-DK" i="1" dirty="0"/>
                  <a:t> of </a:t>
                </a:r>
                <a:r>
                  <a:rPr lang="da-DK" i="1" dirty="0" err="1"/>
                  <a:t>education</a:t>
                </a:r>
                <a:r>
                  <a:rPr lang="da-DK" i="1" dirty="0"/>
                  <a:t> </a:t>
                </a:r>
                <a:r>
                  <a:rPr lang="da-DK" i="1" dirty="0" err="1"/>
                  <a:t>who</a:t>
                </a:r>
                <a:r>
                  <a:rPr lang="da-DK" i="1" dirty="0"/>
                  <a:t> is 60 </a:t>
                </a:r>
                <a:r>
                  <a:rPr lang="da-DK" i="1" dirty="0" err="1"/>
                  <a:t>years</a:t>
                </a:r>
                <a:r>
                  <a:rPr lang="da-DK" i="1" dirty="0"/>
                  <a:t> old. </a:t>
                </a:r>
                <a:r>
                  <a:rPr lang="da-DK" i="1" dirty="0" err="1"/>
                  <a:t>Assume</a:t>
                </a:r>
                <a:r>
                  <a:rPr lang="da-DK" i="1" dirty="0"/>
                  <a:t> </a:t>
                </a:r>
                <a:r>
                  <a:rPr lang="da-DK" i="1" dirty="0" err="1"/>
                  <a:t>she</a:t>
                </a:r>
                <a:r>
                  <a:rPr lang="da-DK" i="1" dirty="0"/>
                  <a:t> has net </a:t>
                </a:r>
                <a:r>
                  <a:rPr lang="da-DK" i="1" dirty="0" err="1"/>
                  <a:t>worth</a:t>
                </a:r>
                <a:r>
                  <a:rPr lang="da-DK" i="1" dirty="0"/>
                  <a:t> (in 1989) </a:t>
                </a:r>
                <a:r>
                  <a:rPr lang="da-DK" i="1" dirty="0" err="1"/>
                  <a:t>equal</a:t>
                </a:r>
                <a:r>
                  <a:rPr lang="da-DK" i="1" dirty="0"/>
                  <a:t> to $150,000 and </a:t>
                </a:r>
                <a:r>
                  <a:rPr lang="da-DK" i="1" dirty="0" err="1"/>
                  <a:t>earns</a:t>
                </a:r>
                <a:r>
                  <a:rPr lang="da-DK" i="1" dirty="0"/>
                  <a:t> $45,000 a </a:t>
                </a:r>
                <a:r>
                  <a:rPr lang="da-DK" i="1" dirty="0" err="1"/>
                  <a:t>year</a:t>
                </a:r>
                <a:r>
                  <a:rPr lang="da-DK" i="1" dirty="0"/>
                  <a:t>, her plan is not profit </a:t>
                </a:r>
                <a:r>
                  <a:rPr lang="da-DK" i="1" dirty="0" err="1"/>
                  <a:t>sharing</a:t>
                </a:r>
                <a:r>
                  <a:rPr lang="da-DK" i="1" dirty="0"/>
                  <a:t> and </a:t>
                </a:r>
                <a:r>
                  <a:rPr lang="da-DK" i="1" dirty="0" err="1"/>
                  <a:t>choice</a:t>
                </a:r>
                <a:r>
                  <a:rPr lang="da-DK" i="1" dirty="0"/>
                  <a:t> = 0. </a:t>
                </a:r>
                <a:r>
                  <a:rPr lang="da-DK" i="1" dirty="0" err="1"/>
                  <a:t>Compare</a:t>
                </a:r>
                <a:r>
                  <a:rPr lang="da-DK" i="1" dirty="0"/>
                  <a:t> </a:t>
                </a:r>
                <a:r>
                  <a:rPr lang="da-DK" i="1" dirty="0" err="1"/>
                  <a:t>this</a:t>
                </a:r>
                <a:r>
                  <a:rPr lang="da-DK" i="1" dirty="0"/>
                  <a:t> with the </a:t>
                </a:r>
                <a:r>
                  <a:rPr lang="da-DK" i="1" dirty="0" err="1"/>
                  <a:t>estimate</a:t>
                </a:r>
                <a:r>
                  <a:rPr lang="da-DK" i="1" dirty="0"/>
                  <a:t> of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𝑝𝑐𝑡𝑠𝑐𝑘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da-DK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a-DK" i="1" dirty="0"/>
                  <a:t>from the </a:t>
                </a:r>
                <a:r>
                  <a:rPr lang="da-DK" i="1" dirty="0" err="1"/>
                  <a:t>linear</a:t>
                </a:r>
                <a:r>
                  <a:rPr lang="da-DK" i="1" dirty="0"/>
                  <a:t> model. </a:t>
                </a:r>
              </a:p>
              <a:p>
                <a:endParaRPr lang="da-DK" i="1" dirty="0"/>
              </a:p>
            </p:txBody>
          </p:sp>
        </mc:Choice>
        <mc:Fallback xmlns="">
          <p:sp>
            <p:nvSpPr>
              <p:cNvPr id="16" name="Content Placeholder 9">
                <a:extLst>
                  <a:ext uri="{FF2B5EF4-FFF2-40B4-BE49-F238E27FC236}">
                    <a16:creationId xmlns:a16="http://schemas.microsoft.com/office/drawing/2014/main" id="{CAC2C278-525B-9BAE-0615-D3D6EF28C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1438619"/>
                <a:ext cx="10732765" cy="918724"/>
              </a:xfrm>
              <a:prstGeom prst="rect">
                <a:avLst/>
              </a:prstGeom>
              <a:blipFill>
                <a:blip r:embed="rId3"/>
                <a:stretch>
                  <a:fillRect l="-709" t="-4110" r="-4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FA2CDEC8-68DF-49C6-D29F-189ABEFBB043}"/>
              </a:ext>
            </a:extLst>
          </p:cNvPr>
          <p:cNvSpPr txBox="1">
            <a:spLocks/>
          </p:cNvSpPr>
          <p:nvPr/>
        </p:nvSpPr>
        <p:spPr>
          <a:xfrm>
            <a:off x="627296" y="2472232"/>
            <a:ext cx="10732765" cy="956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73A9111-032D-26FB-4B34-7329E95187A7}"/>
                  </a:ext>
                </a:extLst>
              </p:cNvPr>
              <p:cNvSpPr txBox="1"/>
              <p:nvPr/>
            </p:nvSpPr>
            <p:spPr>
              <a:xfrm>
                <a:off x="564472" y="2328143"/>
                <a:ext cx="11386228" cy="940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To </a:t>
                </a:r>
                <a:r>
                  <a:rPr lang="da-DK" sz="1400" dirty="0" err="1"/>
                  <a:t>calculate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this</a:t>
                </a:r>
                <a:r>
                  <a:rPr lang="da-DK" sz="1400" dirty="0"/>
                  <a:t> for the </a:t>
                </a:r>
                <a:r>
                  <a:rPr lang="da-DK" sz="1400" dirty="0" err="1"/>
                  <a:t>ordered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probit</a:t>
                </a:r>
                <a:r>
                  <a:rPr lang="da-DK" sz="1400" dirty="0"/>
                  <a:t>we </a:t>
                </a:r>
                <a:r>
                  <a:rPr lang="da-DK" sz="1400" dirty="0" err="1"/>
                  <a:t>will</a:t>
                </a:r>
                <a:r>
                  <a:rPr lang="da-DK" sz="1400" dirty="0"/>
                  <a:t> </a:t>
                </a:r>
                <a:r>
                  <a:rPr lang="da-DK" sz="1400" dirty="0" err="1"/>
                  <a:t>first</a:t>
                </a:r>
                <a:r>
                  <a:rPr lang="da-DK" sz="1400" dirty="0"/>
                  <a:t> </a:t>
                </a:r>
                <a:r>
                  <a:rPr lang="da-DK" sz="1400" dirty="0" err="1"/>
                  <a:t>compute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linear</a:t>
                </a:r>
                <a:r>
                  <a:rPr lang="da-DK" sz="1400" dirty="0"/>
                  <a:t> </a:t>
                </a:r>
                <a:r>
                  <a:rPr lang="da-DK" sz="1400" dirty="0" err="1"/>
                  <a:t>index</a:t>
                </a:r>
                <a:r>
                  <a:rPr lang="da-DK" sz="1400" dirty="0"/>
                  <a:t>,</a:t>
                </a:r>
                <a14:m>
                  <m:oMath xmlns:m="http://schemas.openxmlformats.org/officeDocument/2006/math"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acc>
                      <m:accPr>
                        <m:chr m:val="̂"/>
                        <m:ctrlPr>
                          <a:rPr lang="da-D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400" dirty="0"/>
                  <a:t>for the </a:t>
                </a:r>
                <a:r>
                  <a:rPr lang="da-DK" sz="1400" dirty="0" err="1"/>
                  <a:t>selected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values</a:t>
                </a:r>
                <a:r>
                  <a:rPr lang="da-DK" sz="1400" dirty="0"/>
                  <a:t>,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a-DK" sz="1400" dirty="0"/>
                  <a:t>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=.371∗0−.050∗60+.026∗12+ .04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∗1+.093∗0+.09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∗0−.578∗0−.13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∗0−.262∗1 −.566∗0−.22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∗0−.864∗0−.0000956∗150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.4817182∗0=−2.920</m:t>
                      </m:r>
                    </m:oMath>
                  </m:oMathPara>
                </a14:m>
                <a:endParaRPr lang="da-DK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73A9111-032D-26FB-4B34-7329E951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72" y="2328143"/>
                <a:ext cx="11386228" cy="940514"/>
              </a:xfrm>
              <a:prstGeom prst="rect">
                <a:avLst/>
              </a:prstGeom>
              <a:blipFill>
                <a:blip r:embed="rId4"/>
                <a:stretch>
                  <a:fillRect l="-780" t="-4000" r="-446" b="-8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6E6CEE9A-6B97-67E1-2166-A75EF14CBD4A}"/>
                  </a:ext>
                </a:extLst>
              </p:cNvPr>
              <p:cNvSpPr txBox="1"/>
              <p:nvPr/>
            </p:nvSpPr>
            <p:spPr>
              <a:xfrm>
                <a:off x="501310" y="3339552"/>
                <a:ext cx="11386228" cy="2025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Then, for </a:t>
                </a:r>
                <a:r>
                  <a:rPr lang="da-DK" sz="1400" dirty="0" err="1"/>
                  <a:t>each</a:t>
                </a:r>
                <a:r>
                  <a:rPr lang="da-DK" sz="1400" dirty="0"/>
                  <a:t> </a:t>
                </a:r>
                <a:r>
                  <a:rPr lang="da-DK" sz="1400" dirty="0" err="1"/>
                  <a:t>outcome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use</a:t>
                </a:r>
                <a:r>
                  <a:rPr lang="da-DK" sz="1400" dirty="0"/>
                  <a:t> information on </a:t>
                </a:r>
                <a14:m>
                  <m:oMath xmlns:m="http://schemas.openxmlformats.org/officeDocument/2006/math"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da-DK" sz="1400" dirty="0"/>
                  <a:t> and cut-offs,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a-DK" sz="1400" dirty="0" err="1"/>
                  <a:t>calculate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probability</a:t>
                </a:r>
                <a:r>
                  <a:rPr lang="da-DK" sz="1400" dirty="0"/>
                  <a:t> of the </a:t>
                </a:r>
                <a:r>
                  <a:rPr lang="da-DK" sz="1400" dirty="0" err="1"/>
                  <a:t>outcome</a:t>
                </a:r>
                <a:r>
                  <a:rPr lang="da-DK" sz="1400" dirty="0"/>
                  <a:t>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𝑝𝑐𝑠𝑡𝑐𝑘</m:t>
                          </m:r>
                        </m:e>
                        <m:e>
                          <m:r>
                            <a:rPr lang="da-DK" sz="14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3.087373−(−2.920249))=.433</m:t>
                      </m:r>
                    </m:oMath>
                  </m:oMathPara>
                </a14:m>
                <a:endParaRPr lang="da-DK" sz="14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𝑝𝑐𝑠𝑡𝑐𝑘</m:t>
                          </m:r>
                        </m:e>
                        <m:e>
                          <m:r>
                            <a:rPr lang="da-DK" sz="1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a-DK" sz="1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da-DK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−2.053553−</m:t>
                          </m:r>
                          <m:d>
                            <m:dPr>
                              <m:ctrlP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−2.920249</m:t>
                              </m:r>
                            </m:e>
                          </m:d>
                        </m:e>
                      </m:d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(3.087373−(−2.920249))=.373</m:t>
                      </m:r>
                    </m:oMath>
                  </m:oMathPara>
                </a14:m>
                <a:endParaRPr lang="da-DK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𝑝𝑐𝑠𝑡𝑐𝑘</m:t>
                          </m:r>
                        </m:e>
                        <m:e>
                          <m:r>
                            <a:rPr lang="da-DK" sz="1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a-DK" sz="14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da-DK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−2.053553−</m:t>
                          </m:r>
                          <m:d>
                            <m:dPr>
                              <m:ctrlP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−2.920249</m:t>
                              </m:r>
                            </m:e>
                          </m:d>
                        </m:e>
                      </m:d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.193</m:t>
                      </m:r>
                    </m:oMath>
                  </m:oMathPara>
                </a14:m>
                <a:endParaRPr lang="da-DK" sz="1400" dirty="0"/>
              </a:p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Now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have the </a:t>
                </a:r>
                <a:r>
                  <a:rPr lang="da-DK" sz="1400" dirty="0" err="1"/>
                  <a:t>necessary</a:t>
                </a:r>
                <a:r>
                  <a:rPr lang="da-DK" sz="1400" dirty="0"/>
                  <a:t> components to </a:t>
                </a:r>
                <a:r>
                  <a:rPr lang="da-DK" sz="1400" dirty="0" err="1"/>
                  <a:t>calculate</a:t>
                </a:r>
                <a:r>
                  <a:rPr lang="da-DK" sz="1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1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400" i="1" dirty="0" err="1">
                            <a:latin typeface="Cambria Math" panose="02040503050406030204" pitchFamily="18" charset="0"/>
                          </a:rPr>
                          <m:t>𝑝𝑐𝑡𝑠𝑡𝑐𝑘</m:t>
                        </m:r>
                      </m:e>
                      <m:e>
                        <m:r>
                          <a:rPr lang="da-DK" sz="1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a-DK" sz="1400" dirty="0">
                    <a:ea typeface="Cambria Math" panose="02040503050406030204" pitchFamily="18" charset="0"/>
                  </a:rPr>
                  <a:t> for the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ordered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probit</a:t>
                </a:r>
                <a:r>
                  <a:rPr lang="da-DK" sz="1400" dirty="0">
                    <a:ea typeface="Cambria Math" panose="02040503050406030204" pitchFamily="18" charset="0"/>
                  </a:rPr>
                  <a:t> model:</a:t>
                </a: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da-DK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i="1" dirty="0" err="1">
                              <a:latin typeface="Cambria Math" panose="02040503050406030204" pitchFamily="18" charset="0"/>
                            </a:rPr>
                            <m:t>𝑝𝑐𝑡𝑠𝑡𝑐𝑘</m:t>
                          </m:r>
                        </m:e>
                        <m:e>
                          <m:r>
                            <a:rPr lang="da-DK" sz="14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=0∗.433+50∗.373+100∗</m:t>
                      </m:r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193=37.97%</m:t>
                      </m:r>
                    </m:oMath>
                  </m:oMathPara>
                </a14:m>
                <a:endParaRPr lang="da-DK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:endParaRPr lang="da-DK" sz="1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6E6CEE9A-6B97-67E1-2166-A75EF14CB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0" y="3339552"/>
                <a:ext cx="11386228" cy="2025170"/>
              </a:xfrm>
              <a:prstGeom prst="rect">
                <a:avLst/>
              </a:prstGeom>
              <a:blipFill>
                <a:blip r:embed="rId5"/>
                <a:stretch>
                  <a:fillRect l="-780" t="-312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075C7D34-670F-F0AC-6934-4E75452280B0}"/>
                  </a:ext>
                </a:extLst>
              </p:cNvPr>
              <p:cNvSpPr txBox="1"/>
              <p:nvPr/>
            </p:nvSpPr>
            <p:spPr>
              <a:xfrm>
                <a:off x="501310" y="5196356"/>
                <a:ext cx="11386228" cy="442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1400" dirty="0"/>
                  <a:t>For the </a:t>
                </a:r>
                <a:r>
                  <a:rPr lang="da-DK" sz="1400" dirty="0" err="1"/>
                  <a:t>linear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prediction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calculate</a:t>
                </a:r>
                <a:r>
                  <a:rPr lang="da-DK" sz="1400" dirty="0"/>
                  <a:t> </a:t>
                </a:r>
                <a14:m>
                  <m:oMath xmlns:m="http://schemas.openxmlformats.org/officeDocument/2006/math">
                    <m:r>
                      <a:rPr lang="da-DK" sz="1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400" i="1" dirty="0" err="1">
                            <a:latin typeface="Cambria Math" panose="02040503050406030204" pitchFamily="18" charset="0"/>
                          </a:rPr>
                          <m:t>𝑝𝑐𝑡𝑠𝑡𝑐𝑘</m:t>
                        </m:r>
                      </m:e>
                      <m:e>
                        <m:r>
                          <a:rPr lang="da-DK" sz="1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a-DK" sz="1400" dirty="0">
                    <a:ea typeface="Cambria Math" panose="02040503050406030204" pitchFamily="18" charset="0"/>
                  </a:rPr>
                  <a:t> the standard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way</a:t>
                </a:r>
                <a:r>
                  <a:rPr lang="da-DK" sz="1400" dirty="0">
                    <a:ea typeface="Cambria Math" panose="02040503050406030204" pitchFamily="18" charset="0"/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da-DK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acc>
                      <m:accPr>
                        <m:chr m:val="̂"/>
                        <m:ctrlPr>
                          <a:rPr lang="da-D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400" dirty="0">
                    <a:ea typeface="Cambria Math" panose="02040503050406030204" pitchFamily="18" charset="0"/>
                  </a:rPr>
                  <a:t>and </a:t>
                </a:r>
                <a:r>
                  <a:rPr lang="da-DK" sz="1400" dirty="0" err="1">
                    <a:ea typeface="Cambria Math" panose="02040503050406030204" pitchFamily="18" charset="0"/>
                  </a:rPr>
                  <a:t>get</a:t>
                </a:r>
                <a:r>
                  <a:rPr lang="da-DK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1400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da-DK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400" i="1" dirty="0" err="1">
                            <a:latin typeface="Cambria Math" panose="02040503050406030204" pitchFamily="18" charset="0"/>
                          </a:rPr>
                          <m:t>𝑝𝑐𝑡𝑠𝑡𝑐𝑘</m:t>
                        </m:r>
                      </m:e>
                      <m:e>
                        <m:r>
                          <a:rPr lang="da-DK" sz="1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a-DK" sz="1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a-DK" sz="1400" dirty="0"/>
                  <a:t>38.37%, so the </a:t>
                </a:r>
                <a:r>
                  <a:rPr lang="da-DK" sz="1400" dirty="0" err="1"/>
                  <a:t>linear</a:t>
                </a:r>
                <a:r>
                  <a:rPr lang="da-DK" sz="1400" dirty="0"/>
                  <a:t> model </a:t>
                </a:r>
                <a:r>
                  <a:rPr lang="da-DK" sz="1400" dirty="0" err="1"/>
                  <a:t>produces</a:t>
                </a:r>
                <a:r>
                  <a:rPr lang="da-DK" sz="1400" dirty="0"/>
                  <a:t> a </a:t>
                </a:r>
                <a:r>
                  <a:rPr lang="da-DK" sz="1400" dirty="0" err="1"/>
                  <a:t>slightly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higher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prediction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though</a:t>
                </a:r>
                <a:r>
                  <a:rPr lang="da-DK" sz="1400" dirty="0"/>
                  <a:t> the difference is small.</a:t>
                </a:r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075C7D34-670F-F0AC-6934-4E7545228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10" y="5196356"/>
                <a:ext cx="11386228" cy="442557"/>
              </a:xfrm>
              <a:prstGeom prst="rect">
                <a:avLst/>
              </a:prstGeom>
              <a:blipFill>
                <a:blip r:embed="rId6"/>
                <a:stretch>
                  <a:fillRect l="-891" t="-8108" b="-1891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82920-91EF-C00C-7DF4-83A67BF26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F220E-8DC4-9EC2-71E0-A803D777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C9580-989E-C3CD-7AFA-A17D1A12EE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640AC95-D78D-2329-42BF-7439EB3EAAA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C1F20B4-77EA-78A2-7280-F0CDD14DD498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motion.dta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The data (</a:t>
            </a:r>
            <a:r>
              <a:rPr lang="da-DK" sz="1400" i="1" dirty="0" err="1"/>
              <a:t>motion.dta</a:t>
            </a:r>
            <a:r>
              <a:rPr lang="da-DK" sz="1400" i="1" dirty="0"/>
              <a:t>) is </a:t>
            </a:r>
            <a:r>
              <a:rPr lang="da-DK" sz="1400" i="1" dirty="0" err="1"/>
              <a:t>kindly</a:t>
            </a:r>
            <a:r>
              <a:rPr lang="da-DK" sz="1400" i="1" dirty="0"/>
              <a:t> </a:t>
            </a:r>
            <a:r>
              <a:rPr lang="da-DK" sz="1400" i="1" dirty="0" err="1"/>
              <a:t>being</a:t>
            </a:r>
            <a:r>
              <a:rPr lang="da-DK" sz="1400" i="1" dirty="0"/>
              <a:t> </a:t>
            </a:r>
            <a:r>
              <a:rPr lang="da-DK" sz="1400" i="1" dirty="0" err="1"/>
              <a:t>provided</a:t>
            </a:r>
            <a:r>
              <a:rPr lang="da-DK" sz="1400" i="1" dirty="0"/>
              <a:t> by </a:t>
            </a:r>
            <a:r>
              <a:rPr lang="da-DK" sz="1400" i="1" dirty="0" err="1"/>
              <a:t>Imotions</a:t>
            </a:r>
            <a:r>
              <a:rPr lang="da-DK" sz="1400" i="1" dirty="0"/>
              <a:t> A/S.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6FB04F42-1756-1B38-0A34-87900BA4A297}"/>
              </a:ext>
            </a:extLst>
          </p:cNvPr>
          <p:cNvSpPr txBox="1">
            <a:spLocks/>
          </p:cNvSpPr>
          <p:nvPr/>
        </p:nvSpPr>
        <p:spPr>
          <a:xfrm>
            <a:off x="627297" y="1476472"/>
            <a:ext cx="10732765" cy="24821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Marketing </a:t>
            </a:r>
            <a:r>
              <a:rPr lang="da-DK" i="1" dirty="0" err="1"/>
              <a:t>firms</a:t>
            </a:r>
            <a:r>
              <a:rPr lang="da-DK" i="1" dirty="0"/>
              <a:t> </a:t>
            </a:r>
            <a:r>
              <a:rPr lang="da-DK" i="1" dirty="0" err="1"/>
              <a:t>are</a:t>
            </a:r>
            <a:r>
              <a:rPr lang="da-DK" i="1" dirty="0"/>
              <a:t> </a:t>
            </a:r>
            <a:r>
              <a:rPr lang="da-DK" i="1" dirty="0" err="1"/>
              <a:t>interested</a:t>
            </a:r>
            <a:r>
              <a:rPr lang="da-DK" i="1" dirty="0"/>
              <a:t> in knowing </a:t>
            </a:r>
            <a:r>
              <a:rPr lang="da-DK" i="1" dirty="0" err="1"/>
              <a:t>how</a:t>
            </a:r>
            <a:r>
              <a:rPr lang="da-DK" i="1" dirty="0"/>
              <a:t> potential </a:t>
            </a:r>
            <a:r>
              <a:rPr lang="da-DK" i="1" dirty="0" err="1"/>
              <a:t>customers</a:t>
            </a:r>
            <a:r>
              <a:rPr lang="da-DK" i="1" dirty="0"/>
              <a:t> </a:t>
            </a:r>
            <a:r>
              <a:rPr lang="da-DK" i="1" dirty="0" err="1"/>
              <a:t>respond</a:t>
            </a:r>
            <a:r>
              <a:rPr lang="da-DK" i="1" dirty="0"/>
              <a:t> to the design of logos. In </a:t>
            </a:r>
            <a:r>
              <a:rPr lang="da-DK" i="1" dirty="0" err="1"/>
              <a:t>neuromarketing</a:t>
            </a:r>
            <a:r>
              <a:rPr lang="da-DK" i="1" dirty="0"/>
              <a:t>, the </a:t>
            </a:r>
            <a:r>
              <a:rPr lang="da-DK" i="1" dirty="0" err="1"/>
              <a:t>effect</a:t>
            </a:r>
            <a:r>
              <a:rPr lang="da-DK" i="1" dirty="0"/>
              <a:t> of a stimulus is </a:t>
            </a:r>
            <a:r>
              <a:rPr lang="da-DK" i="1" dirty="0" err="1"/>
              <a:t>measured</a:t>
            </a:r>
            <a:r>
              <a:rPr lang="da-DK" i="1" dirty="0"/>
              <a:t> in </a:t>
            </a:r>
            <a:r>
              <a:rPr lang="da-DK" i="1" dirty="0" err="1"/>
              <a:t>various</a:t>
            </a:r>
            <a:r>
              <a:rPr lang="da-DK" i="1" dirty="0"/>
              <a:t> </a:t>
            </a:r>
            <a:r>
              <a:rPr lang="da-DK" i="1" dirty="0" err="1"/>
              <a:t>ways</a:t>
            </a:r>
            <a:r>
              <a:rPr lang="da-DK" i="1" dirty="0"/>
              <a:t>, </a:t>
            </a:r>
            <a:r>
              <a:rPr lang="da-DK" i="1" dirty="0" err="1"/>
              <a:t>including</a:t>
            </a:r>
            <a:r>
              <a:rPr lang="da-DK" i="1" dirty="0"/>
              <a:t> </a:t>
            </a:r>
            <a:r>
              <a:rPr lang="da-DK" i="1" dirty="0" err="1"/>
              <a:t>facial</a:t>
            </a:r>
            <a:r>
              <a:rPr lang="da-DK" i="1" dirty="0"/>
              <a:t> </a:t>
            </a:r>
            <a:r>
              <a:rPr lang="da-DK" i="1" dirty="0" err="1"/>
              <a:t>coding</a:t>
            </a:r>
            <a:r>
              <a:rPr lang="da-DK" i="1" dirty="0"/>
              <a:t> to </a:t>
            </a:r>
            <a:r>
              <a:rPr lang="da-DK" i="1" dirty="0" err="1"/>
              <a:t>categorize</a:t>
            </a:r>
            <a:r>
              <a:rPr lang="da-DK" i="1" dirty="0"/>
              <a:t> the </a:t>
            </a:r>
            <a:r>
              <a:rPr lang="da-DK" i="1" dirty="0" err="1"/>
              <a:t>physical</a:t>
            </a:r>
            <a:r>
              <a:rPr lang="da-DK" i="1" dirty="0"/>
              <a:t> </a:t>
            </a:r>
            <a:r>
              <a:rPr lang="da-DK" i="1" dirty="0" err="1"/>
              <a:t>expression</a:t>
            </a:r>
            <a:r>
              <a:rPr lang="da-DK" i="1" dirty="0"/>
              <a:t> of emotion. This </a:t>
            </a:r>
            <a:r>
              <a:rPr lang="da-DK" i="1" dirty="0" err="1"/>
              <a:t>exercise</a:t>
            </a:r>
            <a:r>
              <a:rPr lang="da-DK" i="1" dirty="0"/>
              <a:t> </a:t>
            </a:r>
            <a:r>
              <a:rPr lang="da-DK" i="1" dirty="0" err="1"/>
              <a:t>uses</a:t>
            </a:r>
            <a:r>
              <a:rPr lang="da-DK" i="1" dirty="0"/>
              <a:t> </a:t>
            </a:r>
            <a:r>
              <a:rPr lang="da-DK" i="1" dirty="0" err="1"/>
              <a:t>facial</a:t>
            </a:r>
            <a:r>
              <a:rPr lang="da-DK" i="1" dirty="0"/>
              <a:t> </a:t>
            </a:r>
            <a:r>
              <a:rPr lang="da-DK" i="1" dirty="0" err="1"/>
              <a:t>expression</a:t>
            </a:r>
            <a:r>
              <a:rPr lang="da-DK" i="1" dirty="0"/>
              <a:t> data on </a:t>
            </a:r>
            <a:r>
              <a:rPr lang="da-DK" i="1" dirty="0" err="1"/>
              <a:t>browfurrow</a:t>
            </a:r>
            <a:r>
              <a:rPr lang="da-DK" i="1" dirty="0"/>
              <a:t>, </a:t>
            </a:r>
            <a:r>
              <a:rPr lang="da-DK" i="1" dirty="0" err="1"/>
              <a:t>joy</a:t>
            </a:r>
            <a:r>
              <a:rPr lang="da-DK" i="1" dirty="0"/>
              <a:t> and </a:t>
            </a:r>
            <a:r>
              <a:rPr lang="da-DK" i="1" dirty="0" err="1"/>
              <a:t>facial</a:t>
            </a:r>
            <a:r>
              <a:rPr lang="da-DK" i="1" dirty="0"/>
              <a:t> </a:t>
            </a:r>
            <a:r>
              <a:rPr lang="da-DK" i="1" dirty="0" err="1"/>
              <a:t>asymmetry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was</a:t>
            </a:r>
            <a:r>
              <a:rPr lang="da-DK" i="1" dirty="0"/>
              <a:t> </a:t>
            </a:r>
            <a:r>
              <a:rPr lang="da-DK" i="1" dirty="0" err="1"/>
              <a:t>recorded</a:t>
            </a:r>
            <a:r>
              <a:rPr lang="da-DK" i="1" dirty="0"/>
              <a:t> in an </a:t>
            </a:r>
            <a:r>
              <a:rPr lang="da-DK" i="1" dirty="0" err="1"/>
              <a:t>experimental</a:t>
            </a:r>
            <a:r>
              <a:rPr lang="da-DK" i="1" dirty="0"/>
              <a:t> </a:t>
            </a:r>
            <a:r>
              <a:rPr lang="da-DK" i="1" dirty="0" err="1"/>
              <a:t>setting</a:t>
            </a:r>
            <a:r>
              <a:rPr lang="da-DK" i="1" dirty="0"/>
              <a:t>. 27 </a:t>
            </a:r>
            <a:r>
              <a:rPr lang="da-DK" i="1" dirty="0" err="1"/>
              <a:t>individuals</a:t>
            </a:r>
            <a:r>
              <a:rPr lang="da-DK" i="1" dirty="0"/>
              <a:t> have </a:t>
            </a:r>
            <a:r>
              <a:rPr lang="da-DK" i="1" dirty="0" err="1"/>
              <a:t>been</a:t>
            </a:r>
            <a:r>
              <a:rPr lang="da-DK" i="1" dirty="0"/>
              <a:t> </a:t>
            </a:r>
            <a:r>
              <a:rPr lang="da-DK" i="1" dirty="0" err="1"/>
              <a:t>presented</a:t>
            </a:r>
            <a:r>
              <a:rPr lang="da-DK" i="1" dirty="0"/>
              <a:t> a </a:t>
            </a:r>
            <a:r>
              <a:rPr lang="da-DK" i="1" dirty="0" err="1"/>
              <a:t>sequence</a:t>
            </a:r>
            <a:r>
              <a:rPr lang="da-DK" i="1" dirty="0"/>
              <a:t> of </a:t>
            </a:r>
            <a:r>
              <a:rPr lang="da-DK" i="1" dirty="0" err="1"/>
              <a:t>four</a:t>
            </a:r>
            <a:r>
              <a:rPr lang="da-DK" i="1" dirty="0"/>
              <a:t> new </a:t>
            </a:r>
            <a:r>
              <a:rPr lang="da-DK" i="1" dirty="0" err="1"/>
              <a:t>draft</a:t>
            </a:r>
            <a:r>
              <a:rPr lang="da-DK" i="1" dirty="0"/>
              <a:t> logos of a business association and </a:t>
            </a:r>
            <a:r>
              <a:rPr lang="da-DK" i="1" dirty="0" err="1"/>
              <a:t>various</a:t>
            </a:r>
            <a:r>
              <a:rPr lang="da-DK" i="1" dirty="0"/>
              <a:t> </a:t>
            </a:r>
            <a:r>
              <a:rPr lang="da-DK" i="1" dirty="0" err="1"/>
              <a:t>distractors</a:t>
            </a:r>
            <a:r>
              <a:rPr lang="da-DK" i="1" dirty="0"/>
              <a:t>. </a:t>
            </a:r>
            <a:r>
              <a:rPr lang="da-DK" i="1" dirty="0" err="1"/>
              <a:t>We</a:t>
            </a:r>
            <a:r>
              <a:rPr lang="da-DK" i="1" dirty="0"/>
              <a:t> have data for </a:t>
            </a:r>
            <a:r>
              <a:rPr lang="da-DK" i="1" dirty="0" err="1"/>
              <a:t>each</a:t>
            </a:r>
            <a:r>
              <a:rPr lang="da-DK" i="1" dirty="0"/>
              <a:t> so </a:t>
            </a:r>
            <a:r>
              <a:rPr lang="da-DK" i="1" dirty="0" err="1"/>
              <a:t>called</a:t>
            </a:r>
            <a:r>
              <a:rPr lang="da-DK" i="1" dirty="0"/>
              <a:t> stimulus for the </a:t>
            </a:r>
            <a:r>
              <a:rPr lang="da-DK" i="1" dirty="0" err="1"/>
              <a:t>first</a:t>
            </a:r>
            <a:r>
              <a:rPr lang="da-DK" i="1" dirty="0"/>
              <a:t> 10 </a:t>
            </a:r>
            <a:r>
              <a:rPr lang="da-DK" i="1" dirty="0" err="1"/>
              <a:t>seconds</a:t>
            </a:r>
            <a:r>
              <a:rPr lang="da-DK" i="1" dirty="0"/>
              <a:t> </a:t>
            </a:r>
            <a:r>
              <a:rPr lang="da-DK" i="1" dirty="0" err="1"/>
              <a:t>they</a:t>
            </a:r>
            <a:r>
              <a:rPr lang="da-DK" i="1" dirty="0"/>
              <a:t> </a:t>
            </a:r>
            <a:r>
              <a:rPr lang="da-DK" i="1" dirty="0" err="1"/>
              <a:t>are</a:t>
            </a:r>
            <a:r>
              <a:rPr lang="da-DK" i="1" dirty="0"/>
              <a:t> </a:t>
            </a:r>
            <a:r>
              <a:rPr lang="da-DK" i="1" dirty="0" err="1"/>
              <a:t>shown</a:t>
            </a:r>
            <a:r>
              <a:rPr lang="da-DK" i="1" dirty="0"/>
              <a:t> to participants. </a:t>
            </a:r>
            <a:r>
              <a:rPr lang="da-DK" i="1" dirty="0" err="1">
                <a:solidFill>
                  <a:srgbClr val="FF0000"/>
                </a:solidFill>
              </a:rPr>
              <a:t>While</a:t>
            </a:r>
            <a:r>
              <a:rPr lang="da-DK" i="1" dirty="0">
                <a:solidFill>
                  <a:srgbClr val="FF0000"/>
                </a:solidFill>
              </a:rPr>
              <a:t> the </a:t>
            </a:r>
            <a:r>
              <a:rPr lang="da-DK" i="1" dirty="0" err="1">
                <a:solidFill>
                  <a:srgbClr val="FF0000"/>
                </a:solidFill>
              </a:rPr>
              <a:t>distractors</a:t>
            </a:r>
            <a:r>
              <a:rPr lang="da-DK" i="1" dirty="0">
                <a:solidFill>
                  <a:srgbClr val="FF0000"/>
                </a:solidFill>
              </a:rPr>
              <a:t> </a:t>
            </a:r>
            <a:r>
              <a:rPr lang="da-DK" i="1" dirty="0" err="1">
                <a:solidFill>
                  <a:srgbClr val="FF0000"/>
                </a:solidFill>
              </a:rPr>
              <a:t>are</a:t>
            </a:r>
            <a:r>
              <a:rPr lang="da-DK" i="1" dirty="0">
                <a:solidFill>
                  <a:srgbClr val="FF0000"/>
                </a:solidFill>
              </a:rPr>
              <a:t> not </a:t>
            </a:r>
            <a:r>
              <a:rPr lang="da-DK" i="1" dirty="0" err="1">
                <a:solidFill>
                  <a:srgbClr val="FF0000"/>
                </a:solidFill>
              </a:rPr>
              <a:t>supposed</a:t>
            </a:r>
            <a:r>
              <a:rPr lang="da-DK" i="1" dirty="0">
                <a:solidFill>
                  <a:srgbClr val="FF0000"/>
                </a:solidFill>
              </a:rPr>
              <a:t> to </a:t>
            </a:r>
            <a:r>
              <a:rPr lang="da-DK" i="1" dirty="0" err="1">
                <a:solidFill>
                  <a:srgbClr val="FF0000"/>
                </a:solidFill>
              </a:rPr>
              <a:t>result</a:t>
            </a:r>
            <a:r>
              <a:rPr lang="da-DK" i="1" dirty="0">
                <a:solidFill>
                  <a:srgbClr val="FF0000"/>
                </a:solidFill>
              </a:rPr>
              <a:t> in a </a:t>
            </a:r>
            <a:r>
              <a:rPr lang="da-DK" i="1" dirty="0" err="1">
                <a:solidFill>
                  <a:srgbClr val="FF0000"/>
                </a:solidFill>
              </a:rPr>
              <a:t>physical</a:t>
            </a:r>
            <a:r>
              <a:rPr lang="da-DK" i="1" dirty="0">
                <a:solidFill>
                  <a:srgbClr val="FF0000"/>
                </a:solidFill>
              </a:rPr>
              <a:t> </a:t>
            </a:r>
            <a:r>
              <a:rPr lang="da-DK" i="1" dirty="0" err="1">
                <a:solidFill>
                  <a:srgbClr val="FF0000"/>
                </a:solidFill>
              </a:rPr>
              <a:t>expression</a:t>
            </a:r>
            <a:r>
              <a:rPr lang="da-DK" i="1" dirty="0">
                <a:solidFill>
                  <a:srgbClr val="FF0000"/>
                </a:solidFill>
              </a:rPr>
              <a:t>, the </a:t>
            </a:r>
            <a:r>
              <a:rPr lang="da-DK" i="1" dirty="0" err="1">
                <a:solidFill>
                  <a:srgbClr val="FF0000"/>
                </a:solidFill>
              </a:rPr>
              <a:t>goal</a:t>
            </a:r>
            <a:r>
              <a:rPr lang="da-DK" i="1" dirty="0">
                <a:solidFill>
                  <a:srgbClr val="FF0000"/>
                </a:solidFill>
              </a:rPr>
              <a:t> of the </a:t>
            </a:r>
            <a:r>
              <a:rPr lang="da-DK" i="1" dirty="0" err="1">
                <a:solidFill>
                  <a:srgbClr val="FF0000"/>
                </a:solidFill>
              </a:rPr>
              <a:t>exercise</a:t>
            </a:r>
            <a:r>
              <a:rPr lang="da-DK" i="1" dirty="0">
                <a:solidFill>
                  <a:srgbClr val="FF0000"/>
                </a:solidFill>
              </a:rPr>
              <a:t> is to test </a:t>
            </a:r>
            <a:r>
              <a:rPr lang="da-DK" i="1" dirty="0" err="1">
                <a:solidFill>
                  <a:srgbClr val="FF0000"/>
                </a:solidFill>
              </a:rPr>
              <a:t>whether</a:t>
            </a:r>
            <a:r>
              <a:rPr lang="da-DK" i="1" dirty="0">
                <a:solidFill>
                  <a:srgbClr val="FF0000"/>
                </a:solidFill>
              </a:rPr>
              <a:t> the </a:t>
            </a:r>
            <a:r>
              <a:rPr lang="da-DK" i="1" dirty="0" err="1">
                <a:solidFill>
                  <a:srgbClr val="FF0000"/>
                </a:solidFill>
              </a:rPr>
              <a:t>draft</a:t>
            </a:r>
            <a:r>
              <a:rPr lang="da-DK" i="1" dirty="0">
                <a:solidFill>
                  <a:srgbClr val="FF0000"/>
                </a:solidFill>
              </a:rPr>
              <a:t> logos </a:t>
            </a:r>
            <a:r>
              <a:rPr lang="da-DK" i="1" dirty="0" err="1">
                <a:solidFill>
                  <a:srgbClr val="FF0000"/>
                </a:solidFill>
              </a:rPr>
              <a:t>lead</a:t>
            </a:r>
            <a:r>
              <a:rPr lang="da-DK" i="1" dirty="0">
                <a:solidFill>
                  <a:srgbClr val="FF0000"/>
                </a:solidFill>
              </a:rPr>
              <a:t> to </a:t>
            </a:r>
            <a:r>
              <a:rPr lang="da-DK" i="1" dirty="0" err="1">
                <a:solidFill>
                  <a:srgbClr val="FF0000"/>
                </a:solidFill>
              </a:rPr>
              <a:t>any</a:t>
            </a:r>
            <a:r>
              <a:rPr lang="da-DK" i="1" dirty="0">
                <a:solidFill>
                  <a:srgbClr val="FF0000"/>
                </a:solidFill>
              </a:rPr>
              <a:t> </a:t>
            </a:r>
            <a:r>
              <a:rPr lang="da-DK" i="1" dirty="0" err="1">
                <a:solidFill>
                  <a:srgbClr val="FF0000"/>
                </a:solidFill>
              </a:rPr>
              <a:t>response</a:t>
            </a:r>
            <a:r>
              <a:rPr lang="da-DK" i="1" dirty="0">
                <a:solidFill>
                  <a:srgbClr val="FF0000"/>
                </a:solidFill>
              </a:rPr>
              <a:t>. </a:t>
            </a:r>
            <a:r>
              <a:rPr lang="da-DK" i="1" dirty="0"/>
              <a:t>The </a:t>
            </a:r>
            <a:r>
              <a:rPr lang="da-DK" i="1" dirty="0" err="1"/>
              <a:t>responses</a:t>
            </a:r>
            <a:r>
              <a:rPr lang="da-DK" i="1" dirty="0"/>
              <a:t> for </a:t>
            </a:r>
            <a:r>
              <a:rPr lang="da-DK" i="1" dirty="0" err="1"/>
              <a:t>each</a:t>
            </a:r>
            <a:r>
              <a:rPr lang="da-DK" i="1" dirty="0"/>
              <a:t> </a:t>
            </a:r>
            <a:r>
              <a:rPr lang="da-DK" i="1" dirty="0" err="1"/>
              <a:t>individual</a:t>
            </a:r>
            <a:r>
              <a:rPr lang="da-DK" i="1" dirty="0"/>
              <a:t> </a:t>
            </a:r>
            <a:r>
              <a:rPr lang="da-DK" i="1" dirty="0" err="1"/>
              <a:t>are</a:t>
            </a:r>
            <a:r>
              <a:rPr lang="da-DK" i="1" dirty="0"/>
              <a:t> </a:t>
            </a:r>
            <a:r>
              <a:rPr lang="da-DK" i="1" dirty="0" err="1"/>
              <a:t>plotted</a:t>
            </a:r>
            <a:r>
              <a:rPr lang="da-DK" i="1" dirty="0"/>
              <a:t> for the 4 logos in </a:t>
            </a:r>
            <a:r>
              <a:rPr lang="da-DK" i="1" dirty="0" err="1"/>
              <a:t>Figures</a:t>
            </a:r>
            <a:r>
              <a:rPr lang="da-DK" i="1" dirty="0"/>
              <a:t> </a:t>
            </a:r>
            <a:r>
              <a:rPr lang="da-DK" i="1" dirty="0" err="1"/>
              <a:t>browfurrow</a:t>
            </a:r>
            <a:r>
              <a:rPr lang="da-DK" i="1" dirty="0"/>
              <a:t> </a:t>
            </a:r>
            <a:r>
              <a:rPr lang="da-DK" i="1" dirty="0" err="1"/>
              <a:t>logoX.pdf</a:t>
            </a:r>
            <a:r>
              <a:rPr lang="da-DK" i="1" dirty="0"/>
              <a:t>, </a:t>
            </a:r>
            <a:r>
              <a:rPr lang="da-DK" i="1" dirty="0" err="1"/>
              <a:t>joy</a:t>
            </a:r>
            <a:r>
              <a:rPr lang="da-DK" i="1" dirty="0"/>
              <a:t> </a:t>
            </a:r>
            <a:r>
              <a:rPr lang="da-DK" i="1" dirty="0" err="1"/>
              <a:t>logoX.pdf</a:t>
            </a:r>
            <a:r>
              <a:rPr lang="da-DK" i="1" dirty="0"/>
              <a:t> and </a:t>
            </a:r>
            <a:r>
              <a:rPr lang="da-DK" i="1" dirty="0" err="1"/>
              <a:t>frontalasymmetry</a:t>
            </a:r>
            <a:r>
              <a:rPr lang="da-DK" i="1" dirty="0"/>
              <a:t> </a:t>
            </a:r>
            <a:r>
              <a:rPr lang="da-DK" i="1" dirty="0" err="1"/>
              <a:t>logoX.pdf</a:t>
            </a:r>
            <a:r>
              <a:rPr lang="da-DK" i="1" dirty="0"/>
              <a:t>. </a:t>
            </a:r>
          </a:p>
          <a:p>
            <a:endParaRPr lang="da-DK" i="1" dirty="0"/>
          </a:p>
          <a:p>
            <a:endParaRPr lang="da-DK" i="1" dirty="0"/>
          </a:p>
          <a:p>
            <a:endParaRPr lang="da-DK" i="1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7712053D-F40A-0D1E-4847-EE08240727EC}"/>
              </a:ext>
            </a:extLst>
          </p:cNvPr>
          <p:cNvSpPr txBox="1">
            <a:spLocks/>
          </p:cNvSpPr>
          <p:nvPr/>
        </p:nvSpPr>
        <p:spPr>
          <a:xfrm>
            <a:off x="627296" y="4535519"/>
            <a:ext cx="10732765" cy="762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da-DK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FA7558D-B865-C9DD-4589-C7171C4CA853}"/>
              </a:ext>
            </a:extLst>
          </p:cNvPr>
          <p:cNvSpPr txBox="1">
            <a:spLocks/>
          </p:cNvSpPr>
          <p:nvPr/>
        </p:nvSpPr>
        <p:spPr>
          <a:xfrm>
            <a:off x="627295" y="4000497"/>
            <a:ext cx="10732765" cy="175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b="1" dirty="0" err="1"/>
              <a:t>Responses</a:t>
            </a:r>
            <a:r>
              <a:rPr lang="da-DK" b="1" dirty="0"/>
              <a:t>:</a:t>
            </a:r>
          </a:p>
          <a:p>
            <a:pPr lvl="1"/>
            <a:r>
              <a:rPr lang="da-DK" b="1" dirty="0" err="1"/>
              <a:t>Brow</a:t>
            </a:r>
            <a:r>
              <a:rPr lang="da-DK" b="1" dirty="0"/>
              <a:t> </a:t>
            </a:r>
            <a:r>
              <a:rPr lang="da-DK" b="1" dirty="0" err="1"/>
              <a:t>Furrow</a:t>
            </a:r>
            <a:r>
              <a:rPr lang="da-DK" b="1" dirty="0"/>
              <a:t> </a:t>
            </a:r>
            <a:r>
              <a:rPr lang="da-DK" dirty="0"/>
              <a:t>and </a:t>
            </a:r>
            <a:r>
              <a:rPr lang="da-DK" b="1" dirty="0"/>
              <a:t>Joy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facial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 measures and </a:t>
            </a:r>
            <a:r>
              <a:rPr lang="da-DK" dirty="0" err="1"/>
              <a:t>represent</a:t>
            </a:r>
            <a:r>
              <a:rPr lang="da-DK" dirty="0"/>
              <a:t> the % </a:t>
            </a:r>
            <a:r>
              <a:rPr lang="da-DK" dirty="0" err="1"/>
              <a:t>probability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respondents face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expressing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emotion at </a:t>
            </a:r>
            <a:r>
              <a:rPr lang="da-DK" dirty="0" err="1"/>
              <a:t>that</a:t>
            </a:r>
            <a:r>
              <a:rPr lang="da-DK" dirty="0"/>
              <a:t> time sample. 100 for Joy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a 100% </a:t>
            </a:r>
            <a:r>
              <a:rPr lang="da-DK" dirty="0" err="1"/>
              <a:t>probability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respondent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expressing</a:t>
            </a:r>
            <a:r>
              <a:rPr lang="da-DK" dirty="0"/>
              <a:t> Joy at </a:t>
            </a:r>
            <a:r>
              <a:rPr lang="da-DK" dirty="0" err="1"/>
              <a:t>that</a:t>
            </a:r>
            <a:r>
              <a:rPr lang="da-DK" dirty="0"/>
              <a:t> time sample.  </a:t>
            </a:r>
          </a:p>
          <a:p>
            <a:pPr lvl="1"/>
            <a:r>
              <a:rPr lang="da-DK" b="1" dirty="0"/>
              <a:t>Frontal </a:t>
            </a:r>
            <a:r>
              <a:rPr lang="da-DK" b="1" dirty="0" err="1"/>
              <a:t>Asymmetry</a:t>
            </a:r>
            <a:r>
              <a:rPr lang="da-DK" b="1" dirty="0"/>
              <a:t> </a:t>
            </a:r>
            <a:r>
              <a:rPr lang="da-DK" dirty="0"/>
              <a:t>ranges from -1 to 1 and is a measure of "lean in </a:t>
            </a:r>
            <a:r>
              <a:rPr lang="da-DK" dirty="0" err="1"/>
              <a:t>vs</a:t>
            </a:r>
            <a:r>
              <a:rPr lang="da-DK" dirty="0"/>
              <a:t> lean back </a:t>
            </a:r>
            <a:r>
              <a:rPr lang="da-DK" dirty="0" err="1"/>
              <a:t>behavior</a:t>
            </a:r>
            <a:r>
              <a:rPr lang="da-DK" dirty="0"/>
              <a:t>". +1 is the </a:t>
            </a:r>
            <a:r>
              <a:rPr lang="da-DK" dirty="0" err="1"/>
              <a:t>highest</a:t>
            </a:r>
            <a:r>
              <a:rPr lang="da-DK" dirty="0"/>
              <a:t> rate of "</a:t>
            </a:r>
            <a:r>
              <a:rPr lang="da-DK" dirty="0" err="1"/>
              <a:t>leaning</a:t>
            </a:r>
            <a:r>
              <a:rPr lang="da-DK" dirty="0"/>
              <a:t> in" or engagement/</a:t>
            </a:r>
            <a:r>
              <a:rPr lang="da-DK" dirty="0" err="1"/>
              <a:t>interest</a:t>
            </a:r>
            <a:r>
              <a:rPr lang="da-DK" dirty="0"/>
              <a:t> and -1 is the </a:t>
            </a:r>
            <a:r>
              <a:rPr lang="da-DK" dirty="0" err="1"/>
              <a:t>lowest</a:t>
            </a:r>
            <a:r>
              <a:rPr lang="da-DK" dirty="0"/>
              <a:t> rate of "</a:t>
            </a:r>
            <a:r>
              <a:rPr lang="da-DK" dirty="0" err="1"/>
              <a:t>leaning</a:t>
            </a:r>
            <a:r>
              <a:rPr lang="da-DK" dirty="0"/>
              <a:t> in" or </a:t>
            </a:r>
            <a:r>
              <a:rPr lang="da-DK" dirty="0" err="1"/>
              <a:t>avoidance</a:t>
            </a:r>
            <a:r>
              <a:rPr lang="da-DK" dirty="0"/>
              <a:t> </a:t>
            </a:r>
            <a:r>
              <a:rPr lang="da-DK" dirty="0" err="1"/>
              <a:t>behavior</a:t>
            </a:r>
            <a:r>
              <a:rPr lang="da-DK" dirty="0"/>
              <a:t>. 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274EF0-A7A8-0C26-5DD0-E4DE190F056E}"/>
              </a:ext>
            </a:extLst>
          </p:cNvPr>
          <p:cNvSpPr txBox="1">
            <a:spLocks/>
          </p:cNvSpPr>
          <p:nvPr/>
        </p:nvSpPr>
        <p:spPr>
          <a:xfrm>
            <a:off x="627295" y="5875105"/>
            <a:ext cx="10732765" cy="29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 err="1"/>
              <a:t>Let’s</a:t>
            </a:r>
            <a:r>
              <a:rPr lang="da-DK" dirty="0"/>
              <a:t> have a </a:t>
            </a:r>
            <a:r>
              <a:rPr lang="da-DK" dirty="0" err="1"/>
              <a:t>closer</a:t>
            </a:r>
            <a:r>
              <a:rPr lang="da-DK" dirty="0"/>
              <a:t> look at the data!</a:t>
            </a:r>
          </a:p>
        </p:txBody>
      </p:sp>
    </p:spTree>
    <p:extLst>
      <p:ext uri="{BB962C8B-B14F-4D97-AF65-F5344CB8AC3E}">
        <p14:creationId xmlns:p14="http://schemas.microsoft.com/office/powerpoint/2010/main" val="40814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7A25-7D88-7C86-972F-3A4F12003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C1D991-F49F-3FD3-8098-E23F87EB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8D1D-E614-CB81-960D-D1E47E8A84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60973A9-7551-F2ED-A310-4729BDB169D9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GROGGER.dta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0750AB53-8088-2354-D7B4-28017EC9AD7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6.3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7BCBDAB5-963C-5A17-CB81-E7C4410C99EA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96739062-3B3A-2F2A-1D5A-EC582C575D65}"/>
              </a:ext>
            </a:extLst>
          </p:cNvPr>
          <p:cNvSpPr txBox="1">
            <a:spLocks/>
          </p:cNvSpPr>
          <p:nvPr/>
        </p:nvSpPr>
        <p:spPr>
          <a:xfrm>
            <a:off x="627296" y="1438619"/>
            <a:ext cx="10732765" cy="596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 If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want</a:t>
            </a:r>
            <a:r>
              <a:rPr lang="da-DK" i="1" dirty="0"/>
              <a:t> to </a:t>
            </a:r>
            <a:r>
              <a:rPr lang="da-DK" i="1" dirty="0" err="1"/>
              <a:t>choose</a:t>
            </a:r>
            <a:r>
              <a:rPr lang="da-DK" i="1" dirty="0"/>
              <a:t> </a:t>
            </a:r>
            <a:r>
              <a:rPr lang="da-DK" i="1" dirty="0" err="1"/>
              <a:t>between</a:t>
            </a:r>
            <a:r>
              <a:rPr lang="da-DK" i="1" dirty="0"/>
              <a:t> the </a:t>
            </a:r>
            <a:r>
              <a:rPr lang="da-DK" i="1" dirty="0" err="1"/>
              <a:t>linear</a:t>
            </a:r>
            <a:r>
              <a:rPr lang="da-DK" i="1" dirty="0"/>
              <a:t> model and </a:t>
            </a:r>
            <a:r>
              <a:rPr lang="da-DK" i="1" dirty="0" err="1"/>
              <a:t>ordered</a:t>
            </a:r>
            <a:r>
              <a:rPr lang="da-DK" i="1" dirty="0"/>
              <a:t> </a:t>
            </a:r>
            <a:r>
              <a:rPr lang="da-DK" i="1" dirty="0" err="1"/>
              <a:t>probit</a:t>
            </a:r>
            <a:r>
              <a:rPr lang="da-DK" i="1" dirty="0"/>
              <a:t> model </a:t>
            </a:r>
            <a:r>
              <a:rPr lang="da-DK" i="1" dirty="0" err="1"/>
              <a:t>based</a:t>
            </a:r>
            <a:r>
              <a:rPr lang="da-DK" i="1" dirty="0"/>
              <a:t> on </a:t>
            </a:r>
            <a:r>
              <a:rPr lang="da-DK" i="1" dirty="0" err="1"/>
              <a:t>how</a:t>
            </a:r>
            <a:r>
              <a:rPr lang="da-DK" i="1" dirty="0"/>
              <a:t> </a:t>
            </a:r>
            <a:r>
              <a:rPr lang="da-DK" i="1" dirty="0" err="1"/>
              <a:t>well</a:t>
            </a:r>
            <a:r>
              <a:rPr lang="da-DK" i="1" dirty="0"/>
              <a:t> </a:t>
            </a:r>
            <a:r>
              <a:rPr lang="da-DK" i="1" dirty="0" err="1"/>
              <a:t>each</a:t>
            </a:r>
            <a:r>
              <a:rPr lang="da-DK" i="1" dirty="0"/>
              <a:t> </a:t>
            </a:r>
            <a:r>
              <a:rPr lang="da-DK" i="1" dirty="0" err="1"/>
              <a:t>estimates</a:t>
            </a:r>
            <a:r>
              <a:rPr lang="da-DK" i="1" dirty="0"/>
              <a:t> E(</a:t>
            </a:r>
            <a:r>
              <a:rPr lang="da-DK" i="1" dirty="0" err="1"/>
              <a:t>y|x</a:t>
            </a:r>
            <a:r>
              <a:rPr lang="da-DK" i="1" dirty="0"/>
              <a:t>), </a:t>
            </a:r>
            <a:r>
              <a:rPr lang="da-DK" i="1" dirty="0" err="1"/>
              <a:t>how</a:t>
            </a:r>
            <a:r>
              <a:rPr lang="da-DK" i="1" dirty="0"/>
              <a:t> </a:t>
            </a:r>
            <a:r>
              <a:rPr lang="da-DK" i="1" dirty="0" err="1"/>
              <a:t>would</a:t>
            </a:r>
            <a:r>
              <a:rPr lang="da-DK" i="1" dirty="0"/>
              <a:t>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proceed</a:t>
            </a:r>
            <a:r>
              <a:rPr lang="da-DK" i="1" dirty="0"/>
              <a:t>? 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652E64B-B1A8-0C92-D1A3-B7E88AF086C1}"/>
              </a:ext>
            </a:extLst>
          </p:cNvPr>
          <p:cNvSpPr txBox="1">
            <a:spLocks/>
          </p:cNvSpPr>
          <p:nvPr/>
        </p:nvSpPr>
        <p:spPr>
          <a:xfrm>
            <a:off x="627296" y="2472232"/>
            <a:ext cx="10732765" cy="956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12E4F3A9-6036-D977-6727-D4B9DBD0C28E}"/>
              </a:ext>
            </a:extLst>
          </p:cNvPr>
          <p:cNvSpPr txBox="1"/>
          <p:nvPr/>
        </p:nvSpPr>
        <p:spPr>
          <a:xfrm>
            <a:off x="627296" y="1991661"/>
            <a:ext cx="113862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400" dirty="0"/>
              <a:t>One </a:t>
            </a:r>
            <a:r>
              <a:rPr lang="da-DK" sz="1400" dirty="0" err="1"/>
              <a:t>way</a:t>
            </a:r>
            <a:r>
              <a:rPr lang="da-DK" sz="1400" dirty="0"/>
              <a:t> to </a:t>
            </a:r>
            <a:r>
              <a:rPr lang="da-DK" sz="1400" dirty="0" err="1"/>
              <a:t>compare</a:t>
            </a:r>
            <a:r>
              <a:rPr lang="da-DK" sz="1400" dirty="0"/>
              <a:t> model fit is to </a:t>
            </a:r>
            <a:r>
              <a:rPr lang="da-DK" sz="1400" dirty="0" err="1"/>
              <a:t>compare</a:t>
            </a:r>
            <a:r>
              <a:rPr lang="da-DK" sz="1400" dirty="0"/>
              <a:t> </a:t>
            </a:r>
            <a:r>
              <a:rPr lang="da-DK" sz="1400" dirty="0" err="1"/>
              <a:t>percentage</a:t>
            </a:r>
            <a:r>
              <a:rPr lang="da-DK" sz="1400" dirty="0"/>
              <a:t> </a:t>
            </a:r>
            <a:r>
              <a:rPr lang="da-DK" sz="1400" dirty="0" err="1"/>
              <a:t>correctly</a:t>
            </a:r>
            <a:r>
              <a:rPr lang="da-DK" sz="1400" dirty="0"/>
              <a:t> </a:t>
            </a:r>
            <a:r>
              <a:rPr lang="da-DK" sz="1400" dirty="0" err="1"/>
              <a:t>predicted</a:t>
            </a:r>
            <a:r>
              <a:rPr lang="da-DK" sz="1400" dirty="0"/>
              <a:t> (PCP).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AC8C47D1-748C-8C98-158A-24D4F372848E}"/>
                  </a:ext>
                </a:extLst>
              </p:cNvPr>
              <p:cNvSpPr txBox="1"/>
              <p:nvPr/>
            </p:nvSpPr>
            <p:spPr>
              <a:xfrm>
                <a:off x="641010" y="3039607"/>
                <a:ext cx="11386228" cy="1028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For the </a:t>
                </a:r>
                <a:r>
                  <a:rPr lang="da-DK" sz="1400" dirty="0" err="1"/>
                  <a:t>linear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prediction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calculate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fitted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values</a:t>
                </a:r>
                <a:r>
                  <a:rPr lang="da-DK" sz="1400" dirty="0"/>
                  <a:t> for </a:t>
                </a:r>
                <a:r>
                  <a:rPr lang="da-DK" sz="1400" dirty="0" err="1"/>
                  <a:t>each</a:t>
                </a:r>
                <a:r>
                  <a:rPr lang="da-DK" sz="1400" dirty="0"/>
                  <a:t> observation and </a:t>
                </a:r>
                <a:r>
                  <a:rPr lang="da-DK" sz="1400" dirty="0" err="1"/>
                  <a:t>use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these</a:t>
                </a:r>
                <a:r>
                  <a:rPr lang="da-DK" sz="1400" dirty="0"/>
                  <a:t> to </a:t>
                </a:r>
                <a:r>
                  <a:rPr lang="da-DK" sz="1400" dirty="0" err="1"/>
                  <a:t>alocate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each</a:t>
                </a:r>
                <a:r>
                  <a:rPr lang="da-DK" sz="1400" dirty="0"/>
                  <a:t> observation to a </a:t>
                </a:r>
                <a:r>
                  <a:rPr lang="da-DK" sz="1400" dirty="0" err="1"/>
                  <a:t>categorical</a:t>
                </a:r>
                <a:r>
                  <a:rPr lang="da-DK" sz="1400" dirty="0"/>
                  <a:t> </a:t>
                </a:r>
                <a:r>
                  <a:rPr lang="da-DK" sz="1400" dirty="0" err="1"/>
                  <a:t>outcome</a:t>
                </a:r>
                <a:r>
                  <a:rPr lang="da-DK" sz="1400" dirty="0"/>
                  <a:t>. Dependent on </a:t>
                </a:r>
                <a:r>
                  <a:rPr lang="da-DK" sz="1400" dirty="0" err="1"/>
                  <a:t>how</a:t>
                </a:r>
                <a:r>
                  <a:rPr lang="da-DK" sz="1400" dirty="0"/>
                  <a:t>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use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fitted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values</a:t>
                </a:r>
                <a:r>
                  <a:rPr lang="da-DK" sz="1400" dirty="0"/>
                  <a:t> to </a:t>
                </a:r>
                <a:r>
                  <a:rPr lang="da-DK" sz="1400" dirty="0" err="1"/>
                  <a:t>alocate</a:t>
                </a:r>
                <a:r>
                  <a:rPr lang="da-DK" sz="1400" dirty="0"/>
                  <a:t> observations to </a:t>
                </a:r>
                <a:r>
                  <a:rPr lang="da-DK" sz="1400" dirty="0" err="1"/>
                  <a:t>categorical</a:t>
                </a:r>
                <a:r>
                  <a:rPr lang="da-DK" sz="1400" dirty="0"/>
                  <a:t> </a:t>
                </a:r>
                <a:r>
                  <a:rPr lang="da-DK" sz="1400" dirty="0" err="1"/>
                  <a:t>outcome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get</a:t>
                </a:r>
                <a:r>
                  <a:rPr lang="da-DK" sz="1400" dirty="0"/>
                  <a:t> </a:t>
                </a:r>
                <a:r>
                  <a:rPr lang="da-DK" sz="1400" dirty="0" err="1"/>
                  <a:t>different</a:t>
                </a:r>
                <a:r>
                  <a:rPr lang="da-DK" sz="1400" dirty="0"/>
                  <a:t> PCP. Using </a:t>
                </a:r>
                <a:r>
                  <a:rPr lang="da-DK" sz="1400" dirty="0" err="1"/>
                  <a:t>if</a:t>
                </a:r>
                <a:r>
                  <a:rPr lang="da-DK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acc>
                    <m:r>
                      <a:rPr lang="da-DK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400" dirty="0"/>
                  <a:t>25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a-DK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b="0" i="1" dirty="0" smtClean="0">
                            <a:latin typeface="Cambria Math" panose="02040503050406030204" pitchFamily="18" charset="0"/>
                          </a:rPr>
                          <m:t>=0, </m:t>
                        </m:r>
                      </m:e>
                    </m:acc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4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acc>
                  </m:oMath>
                </a14:m>
                <a:r>
                  <a:rPr lang="da-DK" sz="1400" dirty="0"/>
                  <a:t>25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e>
                    </m:acc>
                    <m:r>
                      <m:rPr>
                        <m:nor/>
                      </m:rPr>
                      <a:rPr lang="da-DK" sz="1400" b="0" i="0" dirty="0" smtClean="0"/>
                      <m:t>50</m:t>
                    </m:r>
                    <m:r>
                      <m:rPr>
                        <m:nor/>
                      </m:rPr>
                      <a:rPr lang="da-DK" sz="1400" dirty="0"/>
                      <m:t> </m:t>
                    </m:r>
                    <m:acc>
                      <m:accPr>
                        <m:chr m:val="̃"/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=50 .</m:t>
                        </m:r>
                      </m:e>
                    </m:acc>
                    <m:r>
                      <m:rPr>
                        <m:nor/>
                      </m:rPr>
                      <a:rPr lang="da-DK" sz="1400" dirty="0"/>
                      <m:t>If</m:t>
                    </m:r>
                    <m:r>
                      <m:rPr>
                        <m:nor/>
                      </m:rPr>
                      <a:rPr lang="da-DK" sz="1400" dirty="0"/>
                      <m:t> </m:t>
                    </m:r>
                    <m:acc>
                      <m:accPr>
                        <m:chr m:val="̂"/>
                        <m:ctrlPr>
                          <a:rPr lang="da-DK" sz="1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</m:e>
                    </m:acc>
                    <m:r>
                      <a:rPr lang="da-DK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sz="1400" b="0" i="0" dirty="0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nor/>
                      </m:rPr>
                      <a:rPr lang="da-DK" sz="1400" dirty="0"/>
                      <m:t> </m:t>
                    </m:r>
                    <m:acc>
                      <m:accPr>
                        <m:chr m:val="̃"/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𝑝𝑐𝑡𝑠𝑡𝑐𝑘</m:t>
                        </m:r>
                        <m:r>
                          <a:rPr lang="da-DK" sz="1400" i="1" dirty="0">
                            <a:latin typeface="Cambria Math" panose="02040503050406030204" pitchFamily="18" charset="0"/>
                          </a:rPr>
                          <m:t>=100 </m:t>
                        </m:r>
                      </m:e>
                    </m:acc>
                    <m:r>
                      <a:rPr lang="da-DK" sz="1400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get</a:t>
                </a:r>
                <a:r>
                  <a:rPr lang="da-DK" sz="1400" dirty="0"/>
                  <a:t> PCP:</a:t>
                </a:r>
                <a:endParaRPr lang="da-DK" sz="1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𝑃𝐶𝑃</m:t>
                      </m:r>
                      <m:r>
                        <a:rPr lang="da-DK" sz="1400" i="1" dirty="0">
                          <a:latin typeface="Cambria Math" panose="02040503050406030204" pitchFamily="18" charset="0"/>
                        </a:rPr>
                        <m:t>=0∗.433+50∗.373+100∗193=</m:t>
                      </m:r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da-DK" sz="1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da-DK" sz="1400" i="1" dirty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da-DK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AC8C47D1-748C-8C98-158A-24D4F372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0" y="3039607"/>
                <a:ext cx="11386228" cy="1028102"/>
              </a:xfrm>
              <a:prstGeom prst="rect">
                <a:avLst/>
              </a:prstGeom>
              <a:blipFill>
                <a:blip r:embed="rId3"/>
                <a:stretch>
                  <a:fillRect l="-780" t="-609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E1C47C5D-11DF-F36C-04ED-E2F6EC38A027}"/>
                  </a:ext>
                </a:extLst>
              </p:cNvPr>
              <p:cNvSpPr txBox="1"/>
              <p:nvPr/>
            </p:nvSpPr>
            <p:spPr>
              <a:xfrm>
                <a:off x="641010" y="2311399"/>
                <a:ext cx="11386228" cy="774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SzPct val="80000"/>
                  <a:buFont typeface="Arial" panose="020B0604020202020204" pitchFamily="34" charset="0"/>
                  <a:buChar char="•"/>
                </a:pPr>
                <a:r>
                  <a:rPr lang="da-DK" sz="1400" dirty="0"/>
                  <a:t>For the </a:t>
                </a:r>
                <a:r>
                  <a:rPr lang="da-DK" sz="1400" dirty="0" err="1"/>
                  <a:t>probit</a:t>
                </a:r>
                <a:r>
                  <a:rPr lang="da-DK" sz="1400" dirty="0"/>
                  <a:t> model the PCP:</a:t>
                </a:r>
                <a:endParaRPr lang="da-DK" sz="1400" i="1" dirty="0">
                  <a:latin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400" i="1" dirty="0">
                              <a:latin typeface="Cambria Math" panose="02040503050406030204" pitchFamily="18" charset="0"/>
                            </a:rPr>
                            <m:t>33+31+22</m:t>
                          </m:r>
                        </m:num>
                        <m:den>
                          <m:r>
                            <a:rPr lang="da-DK" sz="1400" b="0" i="1" dirty="0" smtClean="0">
                              <a:latin typeface="Cambria Math" panose="02040503050406030204" pitchFamily="18" charset="0"/>
                            </a:rPr>
                            <m:t>194</m:t>
                          </m:r>
                        </m:den>
                      </m:f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∗100</m:t>
                      </m:r>
                      <m:r>
                        <a:rPr lang="da-DK" sz="1400" i="1" dirty="0">
                          <a:latin typeface="Cambria Math" panose="02040503050406030204" pitchFamily="18" charset="0"/>
                        </a:rPr>
                        <m:t>=44</m:t>
                      </m:r>
                      <m:r>
                        <a:rPr lang="da-DK" sz="1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a-DK" sz="1400" i="1" dirty="0">
                          <a:latin typeface="Cambria Math" panose="02040503050406030204" pitchFamily="18" charset="0"/>
                        </a:rPr>
                        <m:t>32%</m:t>
                      </m:r>
                    </m:oMath>
                  </m:oMathPara>
                </a14:m>
                <a:endParaRPr lang="da-DK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E1C47C5D-11DF-F36C-04ED-E2F6EC38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0" y="2311399"/>
                <a:ext cx="11386228" cy="774058"/>
              </a:xfrm>
              <a:prstGeom prst="rect">
                <a:avLst/>
              </a:prstGeom>
              <a:blipFill>
                <a:blip r:embed="rId4"/>
                <a:stretch>
                  <a:fillRect l="-780" t="-645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CF3B31E2-C688-FFAA-98B2-BDF847633676}"/>
                  </a:ext>
                </a:extLst>
              </p:cNvPr>
              <p:cNvSpPr txBox="1"/>
              <p:nvPr/>
            </p:nvSpPr>
            <p:spPr>
              <a:xfrm>
                <a:off x="641010" y="4114918"/>
                <a:ext cx="11386228" cy="11855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1400" dirty="0"/>
                  <a:t>But with alternative </a:t>
                </a:r>
                <a:r>
                  <a:rPr lang="da-DK" sz="1400" dirty="0" err="1"/>
                  <a:t>cutoffs</a:t>
                </a:r>
                <a:r>
                  <a:rPr lang="da-DK" sz="14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1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da-DK" sz="1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da-DK" sz="1400" dirty="0"/>
                  <a:t>)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get</a:t>
                </a:r>
                <a:r>
                  <a:rPr lang="da-DK" sz="1400" dirty="0"/>
                  <a:t> PCP=0.43.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1400" dirty="0"/>
                  <a:t>Overall, </a:t>
                </a:r>
                <a:r>
                  <a:rPr lang="da-DK" sz="1400" dirty="0" err="1"/>
                  <a:t>this</a:t>
                </a:r>
                <a:r>
                  <a:rPr lang="da-DK" sz="1400" dirty="0"/>
                  <a:t> provides an </a:t>
                </a:r>
                <a:r>
                  <a:rPr lang="da-DK" sz="1400" dirty="0" err="1"/>
                  <a:t>indication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that</a:t>
                </a:r>
                <a:r>
                  <a:rPr lang="da-DK" sz="1400" dirty="0"/>
                  <a:t> the </a:t>
                </a:r>
                <a:r>
                  <a:rPr lang="da-DK" sz="1400" dirty="0" err="1"/>
                  <a:t>predictions</a:t>
                </a:r>
                <a:r>
                  <a:rPr lang="da-DK" sz="1400" dirty="0"/>
                  <a:t> by the MLE </a:t>
                </a:r>
                <a:r>
                  <a:rPr lang="da-DK" sz="1400" dirty="0" err="1"/>
                  <a:t>are</a:t>
                </a:r>
                <a:r>
                  <a:rPr lang="da-DK" sz="1400" dirty="0"/>
                  <a:t> more </a:t>
                </a:r>
                <a:r>
                  <a:rPr lang="da-DK" sz="1400" dirty="0" err="1"/>
                  <a:t>accurate</a:t>
                </a:r>
                <a:r>
                  <a:rPr lang="da-DK" sz="1400" dirty="0"/>
                  <a:t>. </a:t>
                </a:r>
                <a:r>
                  <a:rPr lang="da-DK" sz="1400" dirty="0" err="1"/>
                  <a:t>When</a:t>
                </a:r>
                <a:r>
                  <a:rPr lang="da-DK" sz="1400" dirty="0"/>
                  <a:t> </a:t>
                </a:r>
                <a:r>
                  <a:rPr lang="da-DK" sz="1400" dirty="0" err="1"/>
                  <a:t>looking</a:t>
                </a:r>
                <a:r>
                  <a:rPr lang="da-DK" sz="1400" dirty="0"/>
                  <a:t> at the PCP for </a:t>
                </a:r>
                <a:r>
                  <a:rPr lang="da-DK" sz="1400" dirty="0" err="1"/>
                  <a:t>each</a:t>
                </a:r>
                <a:r>
                  <a:rPr lang="da-DK" sz="1400" dirty="0"/>
                  <a:t> </a:t>
                </a:r>
                <a:r>
                  <a:rPr lang="da-DK" sz="1400" dirty="0" err="1"/>
                  <a:t>value</a:t>
                </a:r>
                <a:r>
                  <a:rPr lang="da-DK" sz="1400" dirty="0"/>
                  <a:t> of the dependent variable </a:t>
                </a:r>
                <a:r>
                  <a:rPr lang="da-DK" sz="1400" dirty="0" err="1"/>
                  <a:t>separately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we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observe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that</a:t>
                </a:r>
                <a:r>
                  <a:rPr lang="da-DK" sz="1400" dirty="0"/>
                  <a:t> OLS has </a:t>
                </a:r>
                <a:r>
                  <a:rPr lang="da-DK" sz="1400" dirty="0" err="1"/>
                  <a:t>very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poor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predictive</a:t>
                </a:r>
                <a:r>
                  <a:rPr lang="da-DK" sz="1400" dirty="0"/>
                  <a:t> power for the </a:t>
                </a:r>
                <a:r>
                  <a:rPr lang="da-DK" sz="1400" dirty="0" err="1"/>
                  <a:t>boundary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values</a:t>
                </a:r>
                <a:r>
                  <a:rPr lang="da-DK" sz="1400" dirty="0"/>
                  <a:t> 0 and 100 with just 6% or 25% and 3% or 9% </a:t>
                </a:r>
                <a:r>
                  <a:rPr lang="da-DK" sz="1400" dirty="0" err="1"/>
                  <a:t>correctly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predicted</a:t>
                </a:r>
                <a:r>
                  <a:rPr lang="da-DK" sz="1400" dirty="0"/>
                  <a:t>, </a:t>
                </a:r>
                <a:r>
                  <a:rPr lang="da-DK" sz="1400" dirty="0" err="1"/>
                  <a:t>while</a:t>
                </a:r>
                <a:r>
                  <a:rPr lang="da-DK" sz="1400" dirty="0"/>
                  <a:t> it is </a:t>
                </a:r>
                <a:r>
                  <a:rPr lang="da-DK" sz="1400" dirty="0" err="1"/>
                  <a:t>very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accurate</a:t>
                </a:r>
                <a:r>
                  <a:rPr lang="da-DK" sz="1400" dirty="0"/>
                  <a:t> for the </a:t>
                </a:r>
                <a:r>
                  <a:rPr lang="da-DK" sz="1400" dirty="0" err="1"/>
                  <a:t>value</a:t>
                </a:r>
                <a:r>
                  <a:rPr lang="da-DK" sz="1400" dirty="0"/>
                  <a:t> 50. The </a:t>
                </a:r>
                <a:r>
                  <a:rPr lang="da-DK" sz="1400" dirty="0" err="1"/>
                  <a:t>prediction</a:t>
                </a:r>
                <a:r>
                  <a:rPr lang="da-DK" sz="1400" dirty="0"/>
                  <a:t> </a:t>
                </a:r>
                <a:r>
                  <a:rPr lang="da-DK" sz="1400" dirty="0" err="1"/>
                  <a:t>quality</a:t>
                </a:r>
                <a:r>
                  <a:rPr lang="da-DK" sz="1400" dirty="0"/>
                  <a:t> of the </a:t>
                </a:r>
                <a:r>
                  <a:rPr lang="da-DK" sz="1400" dirty="0" err="1"/>
                  <a:t>ordered</a:t>
                </a:r>
                <a:r>
                  <a:rPr lang="da-DK" sz="1400" dirty="0"/>
                  <a:t> </a:t>
                </a:r>
                <a:r>
                  <a:rPr lang="da-DK" sz="1400" dirty="0" err="1"/>
                  <a:t>probit</a:t>
                </a:r>
                <a:r>
                  <a:rPr lang="da-DK" sz="1400" dirty="0"/>
                  <a:t> </a:t>
                </a:r>
                <a:r>
                  <a:rPr lang="da-DK" sz="1400" dirty="0" err="1"/>
                  <a:t>varies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less</a:t>
                </a:r>
                <a:r>
                  <a:rPr lang="da-DK" sz="1400" dirty="0"/>
                  <a:t> over the </a:t>
                </a:r>
                <a:r>
                  <a:rPr lang="da-DK" sz="1400" dirty="0" err="1"/>
                  <a:t>values</a:t>
                </a:r>
                <a:r>
                  <a:rPr lang="da-DK" sz="1400" dirty="0"/>
                  <a:t> of the dependent variable (</a:t>
                </a:r>
                <a:r>
                  <a:rPr lang="da-DK" sz="1400" dirty="0" err="1"/>
                  <a:t>always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between</a:t>
                </a:r>
                <a:r>
                  <a:rPr lang="da-DK" sz="1400" dirty="0"/>
                  <a:t> 38% and 52%).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CF3B31E2-C688-FFAA-98B2-BDF84763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0" y="4114918"/>
                <a:ext cx="11386228" cy="1185517"/>
              </a:xfrm>
              <a:prstGeom prst="rect">
                <a:avLst/>
              </a:prstGeom>
              <a:blipFill>
                <a:blip r:embed="rId5"/>
                <a:stretch>
                  <a:fillRect l="-891" t="-1064" b="-63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19721-63EC-B566-3082-ABE9F842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818509-AC0D-0088-6141-27ED9C2B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6 - </a:t>
            </a:r>
            <a:r>
              <a:rPr lang="da-DK" dirty="0"/>
              <a:t>Limited Dependent Variable Models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F8D6E-947E-BAC7-6142-19363CC786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49AE587-1565-EF9E-6479-363E7303DEC9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GROGGER.dta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47DDF2A2-3249-4922-46B5-1521EA5CE34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Exercise 6.3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E67A6AD6-E083-9BDB-2F67-B05591E93900}"/>
              </a:ext>
            </a:extLst>
          </p:cNvPr>
          <p:cNvSpPr txBox="1"/>
          <p:nvPr/>
        </p:nvSpPr>
        <p:spPr>
          <a:xfrm>
            <a:off x="1171575" y="3814763"/>
            <a:ext cx="1814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endParaRPr lang="da-DK" sz="1400" dirty="0" err="1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8BD69268-C3EF-96F5-B6DC-9E779BAD897A}"/>
              </a:ext>
            </a:extLst>
          </p:cNvPr>
          <p:cNvSpPr txBox="1">
            <a:spLocks/>
          </p:cNvSpPr>
          <p:nvPr/>
        </p:nvSpPr>
        <p:spPr>
          <a:xfrm>
            <a:off x="627296" y="1438619"/>
            <a:ext cx="10732765" cy="8181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 </a:t>
            </a:r>
            <a:r>
              <a:rPr lang="da-DK" i="1" dirty="0" err="1"/>
              <a:t>Define</a:t>
            </a:r>
            <a:r>
              <a:rPr lang="da-DK" i="1" dirty="0"/>
              <a:t> a variable </a:t>
            </a:r>
            <a:r>
              <a:rPr lang="da-DK" i="1" dirty="0" err="1"/>
              <a:t>invest</a:t>
            </a:r>
            <a:r>
              <a:rPr lang="da-DK" i="1" dirty="0"/>
              <a:t> = 0 </a:t>
            </a:r>
            <a:r>
              <a:rPr lang="da-DK" i="1" dirty="0" err="1"/>
              <a:t>if</a:t>
            </a:r>
            <a:r>
              <a:rPr lang="da-DK" i="1" dirty="0"/>
              <a:t> </a:t>
            </a:r>
            <a:r>
              <a:rPr lang="da-DK" i="1" dirty="0" err="1"/>
              <a:t>pcstck</a:t>
            </a:r>
            <a:r>
              <a:rPr lang="da-DK" i="1" dirty="0"/>
              <a:t> = 0, </a:t>
            </a:r>
            <a:r>
              <a:rPr lang="da-DK" i="1" dirty="0" err="1"/>
              <a:t>invest</a:t>
            </a:r>
            <a:r>
              <a:rPr lang="da-DK" i="1" dirty="0"/>
              <a:t> = 1 </a:t>
            </a:r>
            <a:r>
              <a:rPr lang="da-DK" i="1" dirty="0" err="1"/>
              <a:t>if</a:t>
            </a:r>
            <a:r>
              <a:rPr lang="da-DK" i="1" dirty="0"/>
              <a:t> </a:t>
            </a:r>
            <a:r>
              <a:rPr lang="da-DK" i="1" dirty="0" err="1"/>
              <a:t>pcstck</a:t>
            </a:r>
            <a:r>
              <a:rPr lang="da-DK" i="1" dirty="0"/>
              <a:t> = 50, </a:t>
            </a:r>
            <a:r>
              <a:rPr lang="da-DK" i="1" dirty="0" err="1"/>
              <a:t>invest</a:t>
            </a:r>
            <a:r>
              <a:rPr lang="da-DK" i="1" dirty="0"/>
              <a:t> = 2 </a:t>
            </a:r>
            <a:r>
              <a:rPr lang="da-DK" i="1" dirty="0" err="1"/>
              <a:t>if</a:t>
            </a:r>
            <a:r>
              <a:rPr lang="da-DK" i="1" dirty="0"/>
              <a:t> </a:t>
            </a:r>
            <a:r>
              <a:rPr lang="da-DK" i="1" dirty="0" err="1"/>
              <a:t>pcstck</a:t>
            </a:r>
            <a:r>
              <a:rPr lang="da-DK" i="1" dirty="0"/>
              <a:t> = 100. </a:t>
            </a:r>
            <a:r>
              <a:rPr lang="da-DK" i="1" dirty="0" err="1"/>
              <a:t>Estimate</a:t>
            </a:r>
            <a:r>
              <a:rPr lang="da-DK" i="1" dirty="0"/>
              <a:t> the </a:t>
            </a:r>
            <a:r>
              <a:rPr lang="da-DK" i="1" dirty="0" err="1"/>
              <a:t>ordered</a:t>
            </a:r>
            <a:r>
              <a:rPr lang="da-DK" i="1" dirty="0"/>
              <a:t> </a:t>
            </a:r>
            <a:r>
              <a:rPr lang="da-DK" i="1" dirty="0" err="1"/>
              <a:t>probit</a:t>
            </a:r>
            <a:r>
              <a:rPr lang="da-DK" i="1" dirty="0"/>
              <a:t> model of part (b) but with </a:t>
            </a:r>
            <a:r>
              <a:rPr lang="da-DK" i="1" dirty="0" err="1"/>
              <a:t>invest</a:t>
            </a:r>
            <a:r>
              <a:rPr lang="da-DK" i="1" dirty="0"/>
              <a:t> as the dependent variable. Are </a:t>
            </a:r>
            <a:r>
              <a:rPr lang="da-DK" i="1" dirty="0" err="1"/>
              <a:t>there</a:t>
            </a:r>
            <a:r>
              <a:rPr lang="da-DK" i="1" dirty="0"/>
              <a:t> </a:t>
            </a:r>
            <a:r>
              <a:rPr lang="da-DK" i="1" dirty="0" err="1"/>
              <a:t>any</a:t>
            </a:r>
            <a:r>
              <a:rPr lang="da-DK" i="1" dirty="0"/>
              <a:t> </a:t>
            </a:r>
            <a:r>
              <a:rPr lang="da-DK" i="1" dirty="0" err="1"/>
              <a:t>interesting</a:t>
            </a:r>
            <a:r>
              <a:rPr lang="da-DK" i="1" dirty="0"/>
              <a:t> </a:t>
            </a:r>
            <a:r>
              <a:rPr lang="da-DK" i="1" dirty="0" err="1"/>
              <a:t>quantities</a:t>
            </a:r>
            <a:r>
              <a:rPr lang="da-DK" i="1" dirty="0"/>
              <a:t> </a:t>
            </a:r>
            <a:r>
              <a:rPr lang="da-DK" i="1" dirty="0" err="1"/>
              <a:t>that</a:t>
            </a:r>
            <a:r>
              <a:rPr lang="da-DK" i="1" dirty="0"/>
              <a:t> </a:t>
            </a:r>
            <a:r>
              <a:rPr lang="da-DK" i="1" dirty="0" err="1"/>
              <a:t>would</a:t>
            </a:r>
            <a:r>
              <a:rPr lang="da-DK" i="1" dirty="0"/>
              <a:t> </a:t>
            </a:r>
            <a:r>
              <a:rPr lang="da-DK" i="1" dirty="0" err="1"/>
              <a:t>differ</a:t>
            </a:r>
            <a:r>
              <a:rPr lang="da-DK" i="1" dirty="0"/>
              <a:t> </a:t>
            </a:r>
            <a:r>
              <a:rPr lang="da-DK" i="1" dirty="0" err="1"/>
              <a:t>between</a:t>
            </a:r>
            <a:r>
              <a:rPr lang="da-DK" i="1" dirty="0"/>
              <a:t> </a:t>
            </a:r>
            <a:r>
              <a:rPr lang="da-DK" i="1" dirty="0" err="1"/>
              <a:t>using</a:t>
            </a:r>
            <a:r>
              <a:rPr lang="da-DK" i="1" dirty="0"/>
              <a:t> </a:t>
            </a:r>
            <a:r>
              <a:rPr lang="da-DK" i="1" dirty="0" err="1"/>
              <a:t>pcstck</a:t>
            </a:r>
            <a:r>
              <a:rPr lang="da-DK" i="1" dirty="0"/>
              <a:t> and </a:t>
            </a:r>
            <a:r>
              <a:rPr lang="da-DK" i="1" dirty="0" err="1"/>
              <a:t>invest</a:t>
            </a:r>
            <a:r>
              <a:rPr lang="da-DK" i="1" dirty="0"/>
              <a:t> as the dependent variables? </a:t>
            </a:r>
            <a:endParaRPr lang="da-DK" i="1" dirty="0">
              <a:effectLst/>
            </a:endParaRP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2673635A-F18A-956C-14C6-455D22131778}"/>
              </a:ext>
            </a:extLst>
          </p:cNvPr>
          <p:cNvSpPr txBox="1">
            <a:spLocks/>
          </p:cNvSpPr>
          <p:nvPr/>
        </p:nvSpPr>
        <p:spPr>
          <a:xfrm>
            <a:off x="627296" y="2472232"/>
            <a:ext cx="10732765" cy="956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9509583B-A8CA-3B7D-730F-AEB6C12A2E77}"/>
              </a:ext>
            </a:extLst>
          </p:cNvPr>
          <p:cNvSpPr txBox="1"/>
          <p:nvPr/>
        </p:nvSpPr>
        <p:spPr>
          <a:xfrm>
            <a:off x="627296" y="2412006"/>
            <a:ext cx="1138622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400" dirty="0"/>
              <a:t>The </a:t>
            </a:r>
            <a:r>
              <a:rPr lang="da-DK" sz="1400" dirty="0" err="1"/>
              <a:t>results</a:t>
            </a:r>
            <a:r>
              <a:rPr lang="da-DK" sz="1400" dirty="0"/>
              <a:t> in the output </a:t>
            </a:r>
            <a:r>
              <a:rPr lang="da-DK" sz="1400" dirty="0" err="1"/>
              <a:t>table</a:t>
            </a:r>
            <a:r>
              <a:rPr lang="da-DK" sz="1400" dirty="0"/>
              <a:t> </a:t>
            </a:r>
            <a:r>
              <a:rPr lang="da-DK" sz="1400" dirty="0" err="1"/>
              <a:t>are</a:t>
            </a:r>
            <a:r>
              <a:rPr lang="da-DK" sz="1400" dirty="0"/>
              <a:t> the same </a:t>
            </a:r>
            <a:r>
              <a:rPr lang="da-DK" sz="1400" dirty="0" err="1"/>
              <a:t>because</a:t>
            </a:r>
            <a:r>
              <a:rPr lang="da-DK" sz="1400" dirty="0"/>
              <a:t> the </a:t>
            </a:r>
            <a:r>
              <a:rPr lang="da-DK" sz="1400" dirty="0" err="1"/>
              <a:t>estimator</a:t>
            </a:r>
            <a:r>
              <a:rPr lang="da-DK" sz="1400" dirty="0"/>
              <a:t> </a:t>
            </a:r>
            <a:r>
              <a:rPr lang="da-DK" sz="1400" dirty="0" err="1"/>
              <a:t>does</a:t>
            </a:r>
            <a:r>
              <a:rPr lang="da-DK" sz="1400" dirty="0"/>
              <a:t> not </a:t>
            </a:r>
            <a:r>
              <a:rPr lang="da-DK" sz="1400" dirty="0" err="1"/>
              <a:t>consider</a:t>
            </a:r>
            <a:r>
              <a:rPr lang="da-DK" sz="1400" dirty="0"/>
              <a:t> the </a:t>
            </a:r>
            <a:r>
              <a:rPr lang="da-DK" sz="1400" dirty="0" err="1"/>
              <a:t>actual</a:t>
            </a:r>
            <a:r>
              <a:rPr lang="da-DK" sz="1400" dirty="0"/>
              <a:t> </a:t>
            </a:r>
            <a:r>
              <a:rPr lang="da-DK" sz="1400" dirty="0" err="1"/>
              <a:t>values</a:t>
            </a:r>
            <a:r>
              <a:rPr lang="da-DK" sz="1400" dirty="0"/>
              <a:t> of the dependent variable (as long as </a:t>
            </a:r>
            <a:r>
              <a:rPr lang="da-DK" sz="1400" dirty="0" err="1"/>
              <a:t>their</a:t>
            </a:r>
            <a:r>
              <a:rPr lang="da-DK" sz="1400" dirty="0"/>
              <a:t> </a:t>
            </a:r>
            <a:r>
              <a:rPr lang="da-DK" sz="1400" dirty="0" err="1"/>
              <a:t>order</a:t>
            </a:r>
            <a:r>
              <a:rPr lang="da-DK" sz="1400" dirty="0"/>
              <a:t> is </a:t>
            </a:r>
            <a:r>
              <a:rPr lang="da-DK" sz="1400" dirty="0" err="1"/>
              <a:t>preserved</a:t>
            </a:r>
            <a:r>
              <a:rPr lang="da-DK" sz="1400" dirty="0"/>
              <a:t>). The </a:t>
            </a:r>
            <a:r>
              <a:rPr lang="da-DK" sz="1400" dirty="0" err="1"/>
              <a:t>only</a:t>
            </a:r>
            <a:r>
              <a:rPr lang="da-DK" sz="1400" dirty="0"/>
              <a:t> difference </a:t>
            </a:r>
            <a:r>
              <a:rPr lang="da-DK" sz="1400" dirty="0" err="1"/>
              <a:t>between</a:t>
            </a:r>
            <a:r>
              <a:rPr lang="da-DK" sz="1400" dirty="0"/>
              <a:t> the </a:t>
            </a:r>
            <a:r>
              <a:rPr lang="da-DK" sz="1400" dirty="0" err="1"/>
              <a:t>two</a:t>
            </a:r>
            <a:r>
              <a:rPr lang="da-DK" sz="1400" dirty="0"/>
              <a:t> models stems from the </a:t>
            </a:r>
            <a:r>
              <a:rPr lang="da-DK" sz="1400" dirty="0" err="1"/>
              <a:t>fact</a:t>
            </a:r>
            <a:r>
              <a:rPr lang="da-DK" sz="1400" dirty="0"/>
              <a:t> </a:t>
            </a:r>
            <a:r>
              <a:rPr lang="da-DK" sz="1400" dirty="0" err="1"/>
              <a:t>that</a:t>
            </a:r>
            <a:r>
              <a:rPr lang="da-DK" sz="1400" dirty="0"/>
              <a:t> </a:t>
            </a:r>
            <a:r>
              <a:rPr lang="da-DK" sz="1400" dirty="0" err="1"/>
              <a:t>pctstck</a:t>
            </a:r>
            <a:r>
              <a:rPr lang="da-DK" sz="1400" dirty="0"/>
              <a:t> has </a:t>
            </a:r>
            <a:r>
              <a:rPr lang="da-DK" sz="1400" dirty="0" err="1"/>
              <a:t>quantitative</a:t>
            </a:r>
            <a:r>
              <a:rPr lang="da-DK" sz="1400" dirty="0"/>
              <a:t> </a:t>
            </a:r>
            <a:r>
              <a:rPr lang="da-DK" sz="1400" dirty="0" err="1"/>
              <a:t>meaning</a:t>
            </a:r>
            <a:r>
              <a:rPr lang="da-DK" sz="1400" dirty="0"/>
              <a:t>. As done in part (b) </a:t>
            </a:r>
            <a:r>
              <a:rPr lang="da-DK" sz="1400" dirty="0" err="1"/>
              <a:t>this</a:t>
            </a:r>
            <a:r>
              <a:rPr lang="da-DK" sz="1400" dirty="0"/>
              <a:t> </a:t>
            </a:r>
            <a:r>
              <a:rPr lang="da-DK" sz="1400" dirty="0" err="1"/>
              <a:t>allows</a:t>
            </a:r>
            <a:r>
              <a:rPr lang="da-DK" sz="1400" dirty="0"/>
              <a:t> to </a:t>
            </a:r>
            <a:r>
              <a:rPr lang="da-DK" sz="1400" dirty="0" err="1"/>
              <a:t>compute</a:t>
            </a:r>
            <a:r>
              <a:rPr lang="da-DK" sz="1400" dirty="0"/>
              <a:t> </a:t>
            </a:r>
            <a:r>
              <a:rPr lang="da-DK" sz="1400" dirty="0" err="1"/>
              <a:t>meaningful</a:t>
            </a:r>
            <a:r>
              <a:rPr lang="da-DK" sz="1400" dirty="0"/>
              <a:t> </a:t>
            </a:r>
            <a:r>
              <a:rPr lang="da-DK" sz="1400" dirty="0" err="1"/>
              <a:t>expected</a:t>
            </a:r>
            <a:r>
              <a:rPr lang="da-DK" sz="1400" dirty="0"/>
              <a:t> </a:t>
            </a:r>
            <a:r>
              <a:rPr lang="da-DK" sz="1400" dirty="0" err="1"/>
              <a:t>values</a:t>
            </a:r>
            <a:r>
              <a:rPr lang="da-DK" sz="1400" dirty="0"/>
              <a:t> of the dependent variable and </a:t>
            </a:r>
            <a:r>
              <a:rPr lang="da-DK" sz="1400" dirty="0" err="1"/>
              <a:t>therefore</a:t>
            </a:r>
            <a:r>
              <a:rPr lang="da-DK" sz="1400" dirty="0"/>
              <a:t> </a:t>
            </a:r>
            <a:r>
              <a:rPr lang="da-DK" sz="1400" dirty="0" err="1"/>
              <a:t>also</a:t>
            </a:r>
            <a:r>
              <a:rPr lang="da-DK" sz="1400" dirty="0"/>
              <a:t> </a:t>
            </a:r>
            <a:r>
              <a:rPr lang="da-DK" sz="1400" dirty="0" err="1"/>
              <a:t>partial</a:t>
            </a:r>
            <a:r>
              <a:rPr lang="da-DK" sz="1400" dirty="0"/>
              <a:t> </a:t>
            </a:r>
            <a:r>
              <a:rPr lang="da-DK" sz="1400" dirty="0" err="1"/>
              <a:t>effects</a:t>
            </a:r>
            <a:r>
              <a:rPr lang="da-DK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717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B1CB-F25C-2386-2EAE-37FCDD8DF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3CED8-0C73-EF5E-A03A-CA61D149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BF59E-6BE2-E88B-15D0-6D10756DDF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ACEC098-30EE-B2D0-3759-014C92BF2BA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35F6111-433D-BB10-304F-840884BBCCFE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motion.dta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0894098-C70C-05AA-6C14-3BF8A6E09987}"/>
              </a:ext>
            </a:extLst>
          </p:cNvPr>
          <p:cNvSpPr txBox="1">
            <a:spLocks/>
          </p:cNvSpPr>
          <p:nvPr/>
        </p:nvSpPr>
        <p:spPr>
          <a:xfrm>
            <a:off x="627297" y="1476472"/>
            <a:ext cx="10732765" cy="6893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(a) On the </a:t>
            </a:r>
            <a:r>
              <a:rPr lang="da-DK" i="1" dirty="0" err="1"/>
              <a:t>grounds</a:t>
            </a:r>
            <a:r>
              <a:rPr lang="da-DK" i="1" dirty="0"/>
              <a:t> of the data </a:t>
            </a:r>
            <a:r>
              <a:rPr lang="da-DK" i="1" dirty="0" err="1"/>
              <a:t>available</a:t>
            </a:r>
            <a:r>
              <a:rPr lang="da-DK" i="1" dirty="0"/>
              <a:t>, </a:t>
            </a:r>
            <a:r>
              <a:rPr lang="da-DK" i="1" dirty="0" err="1"/>
              <a:t>how</a:t>
            </a:r>
            <a:r>
              <a:rPr lang="da-DK" i="1" dirty="0"/>
              <a:t> </a:t>
            </a:r>
            <a:r>
              <a:rPr lang="da-DK" i="1" dirty="0" err="1"/>
              <a:t>would</a:t>
            </a:r>
            <a:r>
              <a:rPr lang="da-DK" i="1" dirty="0"/>
              <a:t>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estimate</a:t>
            </a:r>
            <a:r>
              <a:rPr lang="da-DK" i="1" dirty="0"/>
              <a:t> the base </a:t>
            </a:r>
            <a:r>
              <a:rPr lang="da-DK" i="1" dirty="0" err="1"/>
              <a:t>effect</a:t>
            </a:r>
            <a:r>
              <a:rPr lang="da-DK" i="1" dirty="0"/>
              <a:t> of </a:t>
            </a:r>
            <a:r>
              <a:rPr lang="da-DK" i="1" dirty="0" err="1"/>
              <a:t>showing</a:t>
            </a:r>
            <a:r>
              <a:rPr lang="da-DK" i="1" dirty="0"/>
              <a:t> </a:t>
            </a:r>
            <a:r>
              <a:rPr lang="da-DK" i="1" dirty="0" err="1"/>
              <a:t>any</a:t>
            </a:r>
            <a:r>
              <a:rPr lang="da-DK" i="1" dirty="0"/>
              <a:t> </a:t>
            </a:r>
            <a:r>
              <a:rPr lang="da-DK" i="1" dirty="0" err="1"/>
              <a:t>distractor</a:t>
            </a:r>
            <a:r>
              <a:rPr lang="da-DK" i="1" dirty="0"/>
              <a:t> and the </a:t>
            </a:r>
            <a:r>
              <a:rPr lang="da-DK" i="1" dirty="0" err="1"/>
              <a:t>effect</a:t>
            </a:r>
            <a:r>
              <a:rPr lang="da-DK" i="1" dirty="0"/>
              <a:t> of </a:t>
            </a:r>
            <a:r>
              <a:rPr lang="da-DK" i="1" dirty="0" err="1"/>
              <a:t>showing</a:t>
            </a:r>
            <a:r>
              <a:rPr lang="da-DK" i="1" dirty="0"/>
              <a:t> the 4 logos? Write </a:t>
            </a:r>
            <a:r>
              <a:rPr lang="da-DK" i="1" dirty="0" err="1"/>
              <a:t>down</a:t>
            </a:r>
            <a:r>
              <a:rPr lang="da-DK" i="1" dirty="0"/>
              <a:t> the panel data model. </a:t>
            </a:r>
          </a:p>
          <a:p>
            <a:endParaRPr lang="da-DK" i="1" dirty="0"/>
          </a:p>
          <a:p>
            <a:endParaRPr lang="da-DK" i="1" dirty="0"/>
          </a:p>
          <a:p>
            <a:endParaRPr lang="da-DK" i="1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E1AF8069-1337-8D35-2B76-68BCF1508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656" y="2102290"/>
            <a:ext cx="5231535" cy="689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679D5169-8A2D-FE4E-20D5-17D8F847D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6" y="2918605"/>
                <a:ext cx="10732765" cy="13001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da-DK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one</a:t>
                </a:r>
                <a:r>
                  <a:rPr lang="da-DK" dirty="0"/>
                  <a:t> of the </a:t>
                </a:r>
                <a:r>
                  <a:rPr lang="da-DK" dirty="0" err="1"/>
                  <a:t>three</a:t>
                </a:r>
                <a:r>
                  <a:rPr lang="da-DK" dirty="0"/>
                  <a:t> </a:t>
                </a:r>
                <a:r>
                  <a:rPr lang="da-DK" dirty="0" err="1"/>
                  <a:t>physical</a:t>
                </a:r>
                <a:r>
                  <a:rPr lang="da-DK" dirty="0"/>
                  <a:t> </a:t>
                </a:r>
                <a:r>
                  <a:rPr lang="da-DK" dirty="0" err="1"/>
                  <a:t>responses</a:t>
                </a:r>
                <a:r>
                  <a:rPr lang="da-DK" dirty="0"/>
                  <a:t>, i=1,…,27 and t=1,…,110 </a:t>
                </a:r>
                <a:r>
                  <a:rPr lang="da-DK" dirty="0" err="1"/>
                  <a:t>denotes</a:t>
                </a:r>
                <a:r>
                  <a:rPr lang="da-DK" dirty="0"/>
                  <a:t> </a:t>
                </a:r>
                <a:r>
                  <a:rPr lang="da-DK" dirty="0" err="1"/>
                  <a:t>periods</a:t>
                </a:r>
                <a:r>
                  <a:rPr lang="da-DK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 err="1"/>
                  <a:t>captures</a:t>
                </a:r>
                <a:r>
                  <a:rPr lang="da-DK" dirty="0"/>
                  <a:t> the base </a:t>
                </a:r>
                <a:r>
                  <a:rPr lang="da-DK" dirty="0" err="1"/>
                  <a:t>effect</a:t>
                </a:r>
                <a:r>
                  <a:rPr lang="da-DK" dirty="0"/>
                  <a:t> of the </a:t>
                </a:r>
                <a:r>
                  <a:rPr lang="da-DK" dirty="0" err="1"/>
                  <a:t>distractors</a:t>
                </a:r>
                <a:r>
                  <a:rPr lang="da-DK" dirty="0"/>
                  <a:t> at </a:t>
                </a:r>
                <a:r>
                  <a:rPr lang="da-DK" dirty="0" err="1"/>
                  <a:t>duration</a:t>
                </a:r>
                <a:r>
                  <a:rPr lang="da-DK" dirty="0"/>
                  <a:t> </a:t>
                </a:r>
                <a:r>
                  <a:rPr lang="da-DK" i="1" dirty="0"/>
                  <a:t>s</a:t>
                </a:r>
                <a:r>
                  <a:rPr lang="da-DK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𝑙𝑠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 err="1"/>
                  <a:t>captures</a:t>
                </a:r>
                <a:r>
                  <a:rPr lang="da-DK" dirty="0"/>
                  <a:t> the </a:t>
                </a:r>
                <a:r>
                  <a:rPr lang="da-DK" dirty="0" err="1"/>
                  <a:t>effect</a:t>
                </a:r>
                <a:r>
                  <a:rPr lang="da-DK" dirty="0"/>
                  <a:t> of logo </a:t>
                </a:r>
                <a:r>
                  <a:rPr lang="da-DK" i="1" dirty="0"/>
                  <a:t>l</a:t>
                </a:r>
                <a:r>
                  <a:rPr lang="da-DK" dirty="0"/>
                  <a:t> at </a:t>
                </a:r>
                <a:r>
                  <a:rPr lang="da-DK" dirty="0" err="1"/>
                  <a:t>duration</a:t>
                </a:r>
                <a:r>
                  <a:rPr lang="da-DK" dirty="0"/>
                  <a:t> </a:t>
                </a:r>
                <a:r>
                  <a:rPr lang="da-DK" i="1" dirty="0"/>
                  <a:t>s</a:t>
                </a:r>
                <a:r>
                  <a:rPr lang="da-DK" dirty="0"/>
                  <a:t>. </a:t>
                </a:r>
                <a:r>
                  <a:rPr lang="da-DK" dirty="0" err="1"/>
                  <a:t>There</a:t>
                </a:r>
                <a:r>
                  <a:rPr lang="da-DK" dirty="0"/>
                  <a:t> is no </a:t>
                </a:r>
                <a:r>
                  <a:rPr lang="da-DK" dirty="0" err="1"/>
                  <a:t>constant</a:t>
                </a:r>
                <a:r>
                  <a:rPr lang="da-DK" dirty="0"/>
                  <a:t> as </a:t>
                </a:r>
                <a:r>
                  <a:rPr lang="da-DK" dirty="0" err="1"/>
                  <a:t>otherwise</a:t>
                </a:r>
                <a:r>
                  <a:rPr lang="da-DK" dirty="0"/>
                  <a:t> </a:t>
                </a:r>
                <a:r>
                  <a:rPr lang="da-DK" dirty="0" err="1"/>
                  <a:t>there</a:t>
                </a:r>
                <a:r>
                  <a:rPr lang="da-DK" dirty="0"/>
                  <a:t> </a:t>
                </a:r>
                <a:r>
                  <a:rPr lang="da-DK" dirty="0" err="1"/>
                  <a:t>would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multicollinearity</a:t>
                </a:r>
                <a:r>
                  <a:rPr lang="da-DK" dirty="0"/>
                  <a:t> with base </a:t>
                </a:r>
                <a:r>
                  <a:rPr lang="da-DK" dirty="0" err="1"/>
                  <a:t>effect</a:t>
                </a:r>
                <a:r>
                  <a:rPr lang="da-DK" dirty="0"/>
                  <a:t> of the </a:t>
                </a:r>
                <a:r>
                  <a:rPr lang="da-DK" dirty="0" err="1"/>
                  <a:t>distractors</a:t>
                </a:r>
                <a:r>
                  <a:rPr lang="da-DK" dirty="0"/>
                  <a:t>.</a:t>
                </a:r>
              </a:p>
              <a:p>
                <a:r>
                  <a:rPr lang="da-DK" dirty="0"/>
                  <a:t>Note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will</a:t>
                </a:r>
                <a:r>
                  <a:rPr lang="da-DK" dirty="0"/>
                  <a:t> have 11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=44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da-DK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9" name="Content Placeholder 9">
                <a:extLst>
                  <a:ext uri="{FF2B5EF4-FFF2-40B4-BE49-F238E27FC236}">
                    <a16:creationId xmlns:a16="http://schemas.microsoft.com/office/drawing/2014/main" id="{679D5169-8A2D-FE4E-20D5-17D8F847D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" y="2918605"/>
                <a:ext cx="10732765" cy="1300192"/>
              </a:xfrm>
              <a:prstGeom prst="rect">
                <a:avLst/>
              </a:prstGeom>
              <a:blipFill>
                <a:blip r:embed="rId4"/>
                <a:stretch>
                  <a:fillRect l="-709" t="-1923" r="-11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9526-6A80-8D16-EEC8-977F58F7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9500E-405B-4951-8BBE-DC97961C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48039-9C6F-A6B1-894F-D194E8677B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680220-0D84-4D3D-7021-074E860CF1D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242915E4-EDB5-9CC6-41EF-0EB7EBDCF581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motion.dta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D44F4BA-D2E4-12F0-7318-AC61F38BF969}"/>
              </a:ext>
            </a:extLst>
          </p:cNvPr>
          <p:cNvSpPr txBox="1">
            <a:spLocks/>
          </p:cNvSpPr>
          <p:nvPr/>
        </p:nvSpPr>
        <p:spPr>
          <a:xfrm>
            <a:off x="627297" y="1476473"/>
            <a:ext cx="10732765" cy="4821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(b)  </a:t>
            </a:r>
            <a:r>
              <a:rPr lang="da-DK" i="1" dirty="0" err="1"/>
              <a:t>Estimate</a:t>
            </a:r>
            <a:r>
              <a:rPr lang="da-DK" i="1" dirty="0"/>
              <a:t> the model by POLS. </a:t>
            </a:r>
          </a:p>
          <a:p>
            <a:pPr marL="0" indent="0">
              <a:buNone/>
            </a:pPr>
            <a:endParaRPr lang="da-DK" i="1" dirty="0"/>
          </a:p>
          <a:p>
            <a:endParaRPr lang="da-DK" i="1" dirty="0"/>
          </a:p>
          <a:p>
            <a:endParaRPr lang="da-DK" i="1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AA59D4E1-7376-C732-A614-AD18E3A1283E}"/>
              </a:ext>
            </a:extLst>
          </p:cNvPr>
          <p:cNvSpPr txBox="1">
            <a:spLocks/>
          </p:cNvSpPr>
          <p:nvPr/>
        </p:nvSpPr>
        <p:spPr>
          <a:xfrm>
            <a:off x="729617" y="1716717"/>
            <a:ext cx="10732765" cy="19408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POLS </a:t>
            </a:r>
            <a:r>
              <a:rPr lang="da-DK" dirty="0" err="1"/>
              <a:t>results</a:t>
            </a:r>
            <a:r>
              <a:rPr lang="da-DK" dirty="0"/>
              <a:t> for the model in a) suggest </a:t>
            </a:r>
            <a:r>
              <a:rPr lang="da-DK" dirty="0" err="1"/>
              <a:t>that</a:t>
            </a:r>
            <a:r>
              <a:rPr lang="da-DK" dirty="0"/>
              <a:t> most of the </a:t>
            </a:r>
            <a:r>
              <a:rPr lang="da-DK" dirty="0" err="1"/>
              <a:t>alphas</a:t>
            </a:r>
            <a:r>
              <a:rPr lang="da-DK" dirty="0"/>
              <a:t> and gammas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insignificant</a:t>
            </a:r>
            <a:r>
              <a:rPr lang="da-DK" dirty="0"/>
              <a:t>. The </a:t>
            </a:r>
            <a:r>
              <a:rPr lang="da-DK" dirty="0" err="1"/>
              <a:t>alphas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small and </a:t>
            </a:r>
            <a:r>
              <a:rPr lang="da-DK" dirty="0" err="1"/>
              <a:t>there</a:t>
            </a:r>
            <a:r>
              <a:rPr lang="da-DK" dirty="0"/>
              <a:t> is no </a:t>
            </a:r>
            <a:r>
              <a:rPr lang="da-DK" dirty="0" err="1"/>
              <a:t>indication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distractors</a:t>
            </a:r>
            <a:r>
              <a:rPr lang="da-DK" dirty="0"/>
              <a:t> cause </a:t>
            </a:r>
            <a:r>
              <a:rPr lang="da-DK" dirty="0" err="1"/>
              <a:t>some</a:t>
            </a:r>
            <a:r>
              <a:rPr lang="da-DK" dirty="0"/>
              <a:t> sort of </a:t>
            </a:r>
            <a:r>
              <a:rPr lang="da-DK" dirty="0" err="1"/>
              <a:t>physical</a:t>
            </a:r>
            <a:r>
              <a:rPr lang="da-DK" dirty="0"/>
              <a:t> </a:t>
            </a:r>
            <a:r>
              <a:rPr lang="da-DK" dirty="0" err="1"/>
              <a:t>expression</a:t>
            </a:r>
            <a:r>
              <a:rPr lang="da-DK" dirty="0"/>
              <a:t>. For the logos, </a:t>
            </a:r>
            <a:r>
              <a:rPr lang="da-DK" dirty="0" err="1"/>
              <a:t>some</a:t>
            </a:r>
            <a:r>
              <a:rPr lang="da-DK" dirty="0"/>
              <a:t> of the </a:t>
            </a:r>
            <a:r>
              <a:rPr lang="da-DK" dirty="0" err="1"/>
              <a:t>cofficients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partly</a:t>
            </a:r>
            <a:r>
              <a:rPr lang="da-DK" dirty="0"/>
              <a:t> </a:t>
            </a:r>
            <a:r>
              <a:rPr lang="da-DK" dirty="0" err="1"/>
              <a:t>economically</a:t>
            </a:r>
            <a:r>
              <a:rPr lang="da-DK" dirty="0"/>
              <a:t> </a:t>
            </a:r>
            <a:r>
              <a:rPr lang="da-DK" dirty="0" err="1"/>
              <a:t>sizable</a:t>
            </a:r>
            <a:r>
              <a:rPr lang="da-DK" dirty="0"/>
              <a:t> but in most cases </a:t>
            </a:r>
            <a:r>
              <a:rPr lang="da-DK" dirty="0" err="1"/>
              <a:t>there</a:t>
            </a:r>
            <a:r>
              <a:rPr lang="da-DK" dirty="0"/>
              <a:t> is a </a:t>
            </a:r>
            <a:r>
              <a:rPr lang="da-DK" dirty="0" err="1"/>
              <a:t>lack</a:t>
            </a:r>
            <a:r>
              <a:rPr lang="da-DK" dirty="0"/>
              <a:t> of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significance</a:t>
            </a:r>
            <a:r>
              <a:rPr lang="da-DK" dirty="0"/>
              <a:t>. Robust standard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obtained</a:t>
            </a:r>
            <a:r>
              <a:rPr lang="da-DK" dirty="0"/>
              <a:t> to </a:t>
            </a:r>
            <a:r>
              <a:rPr lang="da-DK" dirty="0" err="1"/>
              <a:t>account</a:t>
            </a:r>
            <a:r>
              <a:rPr lang="da-DK" dirty="0"/>
              <a:t> for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serial</a:t>
            </a:r>
            <a:r>
              <a:rPr lang="da-DK" dirty="0"/>
              <a:t> </a:t>
            </a:r>
            <a:r>
              <a:rPr lang="da-DK" dirty="0" err="1"/>
              <a:t>correlation</a:t>
            </a:r>
            <a:r>
              <a:rPr lang="da-DK" dirty="0"/>
              <a:t> and </a:t>
            </a:r>
            <a:r>
              <a:rPr lang="da-DK" dirty="0" err="1"/>
              <a:t>heteroscedasticity</a:t>
            </a:r>
            <a:r>
              <a:rPr lang="da-DK" dirty="0"/>
              <a:t>. </a:t>
            </a:r>
          </a:p>
          <a:p>
            <a:r>
              <a:rPr lang="da-DK" dirty="0"/>
              <a:t>A </a:t>
            </a:r>
            <a:r>
              <a:rPr lang="da-DK" dirty="0" err="1"/>
              <a:t>reason</a:t>
            </a:r>
            <a:r>
              <a:rPr lang="da-DK" dirty="0"/>
              <a:t> for the </a:t>
            </a:r>
            <a:r>
              <a:rPr lang="da-DK" dirty="0" err="1"/>
              <a:t>lack</a:t>
            </a:r>
            <a:r>
              <a:rPr lang="da-DK" dirty="0"/>
              <a:t> of </a:t>
            </a:r>
            <a:r>
              <a:rPr lang="da-DK" dirty="0" err="1"/>
              <a:t>statistical</a:t>
            </a:r>
            <a:r>
              <a:rPr lang="da-DK" dirty="0"/>
              <a:t> </a:t>
            </a:r>
            <a:r>
              <a:rPr lang="da-DK" dirty="0" err="1"/>
              <a:t>significance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27 </a:t>
            </a:r>
            <a:r>
              <a:rPr lang="da-DK" dirty="0" err="1"/>
              <a:t>individuals</a:t>
            </a:r>
            <a:r>
              <a:rPr lang="da-DK" dirty="0"/>
              <a:t> (</a:t>
            </a:r>
            <a:r>
              <a:rPr lang="da-DK" dirty="0" err="1"/>
              <a:t>despite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2000 observations in the panel data). </a:t>
            </a:r>
            <a:r>
              <a:rPr lang="da-DK" dirty="0" err="1"/>
              <a:t>Despite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a </a:t>
            </a:r>
            <a:r>
              <a:rPr lang="da-DK" dirty="0" err="1"/>
              <a:t>couple</a:t>
            </a:r>
            <a:r>
              <a:rPr lang="da-DK" dirty="0"/>
              <a:t> of </a:t>
            </a:r>
            <a:r>
              <a:rPr lang="da-DK" dirty="0" err="1"/>
              <a:t>individuals</a:t>
            </a:r>
            <a:r>
              <a:rPr lang="da-DK" dirty="0"/>
              <a:t> </a:t>
            </a:r>
            <a:r>
              <a:rPr lang="da-DK" dirty="0" err="1"/>
              <a:t>respond</a:t>
            </a:r>
            <a:r>
              <a:rPr lang="da-DK" dirty="0"/>
              <a:t> to </a:t>
            </a:r>
            <a:r>
              <a:rPr lang="da-DK" dirty="0" err="1"/>
              <a:t>each</a:t>
            </a:r>
            <a:r>
              <a:rPr lang="da-DK" dirty="0"/>
              <a:t> of the logos (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figures</a:t>
            </a:r>
            <a:r>
              <a:rPr lang="da-DK" dirty="0"/>
              <a:t>), the </a:t>
            </a:r>
            <a:r>
              <a:rPr lang="da-DK" dirty="0" err="1"/>
              <a:t>amount</a:t>
            </a:r>
            <a:r>
              <a:rPr lang="da-DK" dirty="0"/>
              <a:t> of information is not sufficient to </a:t>
            </a:r>
            <a:r>
              <a:rPr lang="da-DK" dirty="0" err="1"/>
              <a:t>infer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stimuli have an </a:t>
            </a:r>
            <a:r>
              <a:rPr lang="da-DK" dirty="0" err="1"/>
              <a:t>effect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99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B2377-0B69-00D3-973E-A9F65F3E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9A8D4-CC1F-A5FD-1FBD-85D0C869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84E15-E7D2-08F3-1FA1-0B31E24CA6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5B4226-DAA7-F25E-D8F4-CFC9AB45F9C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5.1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6F74232B-06EE-1840-B752-DD74054B2987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motion.dta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C46E74-00BE-B555-AE54-C02A5D0E4B35}"/>
              </a:ext>
            </a:extLst>
          </p:cNvPr>
          <p:cNvSpPr txBox="1">
            <a:spLocks/>
          </p:cNvSpPr>
          <p:nvPr/>
        </p:nvSpPr>
        <p:spPr>
          <a:xfrm>
            <a:off x="627296" y="1443566"/>
            <a:ext cx="10732765" cy="6338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 </a:t>
            </a:r>
            <a:r>
              <a:rPr lang="da-DK" i="1" dirty="0" err="1"/>
              <a:t>Estimate</a:t>
            </a:r>
            <a:r>
              <a:rPr lang="da-DK" i="1" dirty="0"/>
              <a:t> the model by FD for all </a:t>
            </a:r>
            <a:r>
              <a:rPr lang="da-DK" i="1" dirty="0" err="1"/>
              <a:t>individuals</a:t>
            </a:r>
            <a:r>
              <a:rPr lang="da-DK" i="1" dirty="0"/>
              <a:t> and by </a:t>
            </a:r>
            <a:r>
              <a:rPr lang="da-DK" i="1" dirty="0" err="1"/>
              <a:t>stratifying</a:t>
            </a:r>
            <a:r>
              <a:rPr lang="da-DK" i="1" dirty="0"/>
              <a:t> by </a:t>
            </a:r>
            <a:r>
              <a:rPr lang="da-DK" i="1" dirty="0" err="1"/>
              <a:t>gender</a:t>
            </a:r>
            <a:r>
              <a:rPr lang="da-DK" i="1" dirty="0"/>
              <a:t>. </a:t>
            </a:r>
            <a:r>
              <a:rPr lang="da-DK" i="1" dirty="0" err="1"/>
              <a:t>Why</a:t>
            </a:r>
            <a:r>
              <a:rPr lang="da-DK" i="1" dirty="0"/>
              <a:t> is FD and not FE the </a:t>
            </a:r>
            <a:r>
              <a:rPr lang="da-DK" i="1" dirty="0" err="1"/>
              <a:t>preferred</a:t>
            </a:r>
            <a:r>
              <a:rPr lang="da-DK" i="1" dirty="0"/>
              <a:t> panel model in </a:t>
            </a:r>
            <a:r>
              <a:rPr lang="da-DK" i="1" dirty="0" err="1"/>
              <a:t>this</a:t>
            </a:r>
            <a:r>
              <a:rPr lang="da-DK" i="1" dirty="0"/>
              <a:t> </a:t>
            </a:r>
            <a:r>
              <a:rPr lang="da-DK" i="1" dirty="0" err="1"/>
              <a:t>application</a:t>
            </a:r>
            <a:r>
              <a:rPr lang="da-DK" i="1" dirty="0"/>
              <a:t>? </a:t>
            </a:r>
            <a:r>
              <a:rPr lang="da-DK" i="1" dirty="0" err="1"/>
              <a:t>Compare</a:t>
            </a:r>
            <a:r>
              <a:rPr lang="da-DK" i="1" dirty="0"/>
              <a:t> </a:t>
            </a:r>
            <a:r>
              <a:rPr lang="da-DK" i="1" dirty="0" err="1"/>
              <a:t>your</a:t>
            </a:r>
            <a:r>
              <a:rPr lang="da-DK" i="1" dirty="0"/>
              <a:t> </a:t>
            </a:r>
            <a:r>
              <a:rPr lang="da-DK" i="1" dirty="0" err="1"/>
              <a:t>results</a:t>
            </a:r>
            <a:r>
              <a:rPr lang="da-DK" i="1" dirty="0"/>
              <a:t> with </a:t>
            </a:r>
            <a:r>
              <a:rPr lang="da-DK" i="1" dirty="0" err="1"/>
              <a:t>your</a:t>
            </a:r>
            <a:r>
              <a:rPr lang="da-DK" i="1" dirty="0"/>
              <a:t> POLS </a:t>
            </a:r>
            <a:r>
              <a:rPr lang="da-DK" i="1" dirty="0" err="1"/>
              <a:t>results</a:t>
            </a:r>
            <a:r>
              <a:rPr lang="da-DK" i="1" dirty="0"/>
              <a:t>. </a:t>
            </a:r>
          </a:p>
          <a:p>
            <a:pPr marL="0" indent="0">
              <a:buNone/>
            </a:pPr>
            <a:endParaRPr lang="da-DK" i="1" dirty="0"/>
          </a:p>
          <a:p>
            <a:endParaRPr lang="da-DK" i="1" dirty="0"/>
          </a:p>
          <a:p>
            <a:endParaRPr lang="da-DK" i="1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A4811170-B00A-087F-081F-A86E268CC18C}"/>
              </a:ext>
            </a:extLst>
          </p:cNvPr>
          <p:cNvSpPr txBox="1">
            <a:spLocks/>
          </p:cNvSpPr>
          <p:nvPr/>
        </p:nvSpPr>
        <p:spPr>
          <a:xfrm>
            <a:off x="627295" y="3158911"/>
            <a:ext cx="10732765" cy="780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FD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preferred</a:t>
            </a:r>
            <a:r>
              <a:rPr lang="da-DK" dirty="0"/>
              <a:t> over FE in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individuals</a:t>
            </a:r>
            <a:r>
              <a:rPr lang="da-DK" dirty="0"/>
              <a:t> is small. The FE </a:t>
            </a:r>
            <a:r>
              <a:rPr lang="da-DK" dirty="0" err="1"/>
              <a:t>estimator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N large for </a:t>
            </a:r>
            <a:r>
              <a:rPr lang="da-DK" dirty="0" err="1"/>
              <a:t>having</a:t>
            </a:r>
            <a:r>
              <a:rPr lang="da-DK" dirty="0"/>
              <a:t> </a:t>
            </a:r>
            <a:r>
              <a:rPr lang="da-DK" dirty="0" err="1"/>
              <a:t>desirable</a:t>
            </a:r>
            <a:r>
              <a:rPr lang="da-DK" dirty="0"/>
              <a:t> properties (small sample properties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sometimes</a:t>
            </a:r>
            <a:r>
              <a:rPr lang="da-DK" dirty="0"/>
              <a:t> not </a:t>
            </a:r>
            <a:r>
              <a:rPr lang="da-DK" dirty="0" err="1"/>
              <a:t>good</a:t>
            </a:r>
            <a:r>
              <a:rPr lang="da-DK" dirty="0"/>
              <a:t>), </a:t>
            </a:r>
            <a:r>
              <a:rPr lang="da-DK" dirty="0" err="1"/>
              <a:t>while</a:t>
            </a:r>
            <a:r>
              <a:rPr lang="da-DK" dirty="0"/>
              <a:t> the distribution of the FD </a:t>
            </a:r>
            <a:r>
              <a:rPr lang="da-DK" dirty="0" err="1"/>
              <a:t>estimator</a:t>
            </a:r>
            <a:r>
              <a:rPr lang="da-DK" dirty="0"/>
              <a:t> has </a:t>
            </a:r>
            <a:r>
              <a:rPr lang="da-DK" dirty="0" err="1"/>
              <a:t>desirable</a:t>
            </a:r>
            <a:r>
              <a:rPr lang="da-DK" dirty="0"/>
              <a:t> properties for N small and T large (as in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example</a:t>
            </a:r>
            <a:r>
              <a:rPr lang="da-DK" dirty="0"/>
              <a:t>).</a:t>
            </a:r>
          </a:p>
          <a:p>
            <a:endParaRPr lang="da-DK" i="1" dirty="0"/>
          </a:p>
          <a:p>
            <a:endParaRPr lang="da-DK" i="1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2F883D6-D4A4-847D-E3EE-8AF0359A4C79}"/>
              </a:ext>
            </a:extLst>
          </p:cNvPr>
          <p:cNvSpPr txBox="1">
            <a:spLocks/>
          </p:cNvSpPr>
          <p:nvPr/>
        </p:nvSpPr>
        <p:spPr>
          <a:xfrm>
            <a:off x="627296" y="2043567"/>
            <a:ext cx="10732765" cy="1133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The motivation for </a:t>
            </a:r>
            <a:r>
              <a:rPr lang="da-DK" dirty="0" err="1"/>
              <a:t>estimating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type of model is </a:t>
            </a:r>
            <a:r>
              <a:rPr lang="da-DK" dirty="0" err="1"/>
              <a:t>that</a:t>
            </a:r>
            <a:r>
              <a:rPr lang="da-DK" dirty="0"/>
              <a:t> it, </a:t>
            </a:r>
            <a:r>
              <a:rPr lang="da-DK" dirty="0" err="1"/>
              <a:t>unlike</a:t>
            </a:r>
            <a:r>
              <a:rPr lang="da-DK" dirty="0"/>
              <a:t> POLS,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adressing</a:t>
            </a:r>
            <a:r>
              <a:rPr lang="da-DK" dirty="0"/>
              <a:t>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correlation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the variables of </a:t>
            </a:r>
            <a:r>
              <a:rPr lang="da-DK" dirty="0" err="1"/>
              <a:t>interest</a:t>
            </a:r>
            <a:r>
              <a:rPr lang="da-DK" dirty="0"/>
              <a:t> and the time </a:t>
            </a:r>
            <a:r>
              <a:rPr lang="da-DK" dirty="0" err="1"/>
              <a:t>constant</a:t>
            </a:r>
            <a:r>
              <a:rPr lang="da-DK" dirty="0"/>
              <a:t> part of the </a:t>
            </a:r>
            <a:r>
              <a:rPr lang="da-DK" dirty="0" err="1"/>
              <a:t>error</a:t>
            </a:r>
            <a:r>
              <a:rPr lang="da-DK" dirty="0"/>
              <a:t>. In </a:t>
            </a:r>
            <a:r>
              <a:rPr lang="da-DK" dirty="0" err="1"/>
              <a:t>this</a:t>
            </a:r>
            <a:r>
              <a:rPr lang="da-DK" dirty="0"/>
              <a:t> case, </a:t>
            </a:r>
            <a:r>
              <a:rPr lang="da-DK" dirty="0" err="1"/>
              <a:t>then</a:t>
            </a:r>
            <a:r>
              <a:rPr lang="da-DK" dirty="0"/>
              <a:t> given </a:t>
            </a:r>
            <a:r>
              <a:rPr lang="da-DK" dirty="0" err="1"/>
              <a:t>that</a:t>
            </a:r>
            <a:r>
              <a:rPr lang="da-DK" dirty="0"/>
              <a:t> the </a:t>
            </a:r>
            <a:r>
              <a:rPr lang="da-DK" dirty="0" err="1"/>
              <a:t>key</a:t>
            </a:r>
            <a:r>
              <a:rPr lang="da-DK" dirty="0"/>
              <a:t> variables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exogenously</a:t>
            </a:r>
            <a:r>
              <a:rPr lang="da-DK" dirty="0"/>
              <a:t> set,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correlated</a:t>
            </a:r>
            <a:r>
              <a:rPr lang="da-DK" dirty="0"/>
              <a:t> with </a:t>
            </a:r>
            <a:r>
              <a:rPr lang="da-DK" dirty="0" err="1"/>
              <a:t>any</a:t>
            </a:r>
            <a:r>
              <a:rPr lang="da-DK" dirty="0"/>
              <a:t> of the </a:t>
            </a:r>
            <a:r>
              <a:rPr lang="da-DK" dirty="0" err="1"/>
              <a:t>unobserved</a:t>
            </a:r>
            <a:r>
              <a:rPr lang="da-DK" dirty="0"/>
              <a:t> factors. This is </a:t>
            </a:r>
            <a:r>
              <a:rPr lang="da-DK" dirty="0" err="1"/>
              <a:t>confirmed</a:t>
            </a:r>
            <a:r>
              <a:rPr lang="da-DK" dirty="0"/>
              <a:t> by the FD regression </a:t>
            </a:r>
            <a:r>
              <a:rPr lang="da-DK" dirty="0" err="1"/>
              <a:t>results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similar</a:t>
            </a:r>
            <a:r>
              <a:rPr lang="da-DK" dirty="0"/>
              <a:t> to the POLS </a:t>
            </a:r>
            <a:r>
              <a:rPr lang="da-DK" dirty="0" err="1"/>
              <a:t>results</a:t>
            </a:r>
            <a:r>
              <a:rPr lang="da-DK" dirty="0"/>
              <a:t>.</a:t>
            </a:r>
            <a:endParaRPr lang="da-DK" i="1" dirty="0"/>
          </a:p>
          <a:p>
            <a:endParaRPr lang="da-DK" i="1" dirty="0"/>
          </a:p>
        </p:txBody>
      </p:sp>
    </p:spTree>
    <p:extLst>
      <p:ext uri="{BB962C8B-B14F-4D97-AF65-F5344CB8AC3E}">
        <p14:creationId xmlns:p14="http://schemas.microsoft.com/office/powerpoint/2010/main" val="17006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2E0-4CEA-EB10-68E7-92083E35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B902CE-1245-5122-B16F-AF3E3529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B0ECF-EB7F-63D2-0DED-D011AECF7A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5102DF-67D2-B042-9273-6ECE8584EE1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ABA2255-243D-EA87-7C9D-47E825E0E9D9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GPA3.dta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EC001E1-353D-F8FD-0EC3-3B73E57A4C75}"/>
              </a:ext>
            </a:extLst>
          </p:cNvPr>
          <p:cNvSpPr txBox="1">
            <a:spLocks/>
          </p:cNvSpPr>
          <p:nvPr/>
        </p:nvSpPr>
        <p:spPr>
          <a:xfrm>
            <a:off x="627297" y="1476473"/>
            <a:ext cx="10732765" cy="16731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 err="1"/>
              <a:t>Use</a:t>
            </a:r>
            <a:r>
              <a:rPr lang="da-DK" i="1" dirty="0"/>
              <a:t> the data in GPA3.dta for </a:t>
            </a:r>
            <a:r>
              <a:rPr lang="da-DK" i="1" dirty="0" err="1"/>
              <a:t>this</a:t>
            </a:r>
            <a:r>
              <a:rPr lang="da-DK" i="1" dirty="0"/>
              <a:t> </a:t>
            </a:r>
            <a:r>
              <a:rPr lang="da-DK" i="1" dirty="0" err="1"/>
              <a:t>exercise</a:t>
            </a:r>
            <a:r>
              <a:rPr lang="da-DK" i="1" dirty="0"/>
              <a:t>. The data set is for 366 student </a:t>
            </a:r>
            <a:r>
              <a:rPr lang="da-DK" i="1" dirty="0" err="1"/>
              <a:t>athletes</a:t>
            </a:r>
            <a:r>
              <a:rPr lang="da-DK" i="1" dirty="0"/>
              <a:t> from a large </a:t>
            </a:r>
            <a:r>
              <a:rPr lang="da-DK" i="1" dirty="0" err="1"/>
              <a:t>university</a:t>
            </a:r>
            <a:r>
              <a:rPr lang="da-DK" i="1" dirty="0"/>
              <a:t> for </a:t>
            </a:r>
            <a:r>
              <a:rPr lang="da-DK" i="1" dirty="0" err="1"/>
              <a:t>autumn</a:t>
            </a:r>
            <a:r>
              <a:rPr lang="da-DK" i="1" dirty="0"/>
              <a:t> and spring semesters. </a:t>
            </a:r>
            <a:r>
              <a:rPr lang="da-DK" i="1" dirty="0" err="1"/>
              <a:t>Because</a:t>
            </a:r>
            <a:r>
              <a:rPr lang="da-DK" i="1" dirty="0"/>
              <a:t> </a:t>
            </a:r>
            <a:r>
              <a:rPr lang="da-DK" i="1" dirty="0" err="1"/>
              <a:t>you</a:t>
            </a:r>
            <a:r>
              <a:rPr lang="da-DK" i="1" dirty="0"/>
              <a:t> have </a:t>
            </a:r>
            <a:r>
              <a:rPr lang="da-DK" i="1" dirty="0" err="1"/>
              <a:t>two</a:t>
            </a:r>
            <a:r>
              <a:rPr lang="da-DK" i="1" dirty="0"/>
              <a:t> terms of data for </a:t>
            </a:r>
            <a:r>
              <a:rPr lang="da-DK" i="1" dirty="0" err="1"/>
              <a:t>each</a:t>
            </a:r>
            <a:r>
              <a:rPr lang="da-DK" i="1" dirty="0"/>
              <a:t> student, an </a:t>
            </a:r>
            <a:r>
              <a:rPr lang="da-DK" i="1" dirty="0" err="1"/>
              <a:t>unobserved</a:t>
            </a:r>
            <a:r>
              <a:rPr lang="da-DK" i="1" dirty="0"/>
              <a:t> </a:t>
            </a:r>
            <a:r>
              <a:rPr lang="da-DK" i="1" dirty="0" err="1"/>
              <a:t>effects</a:t>
            </a:r>
            <a:r>
              <a:rPr lang="da-DK" i="1" dirty="0"/>
              <a:t> model is </a:t>
            </a:r>
            <a:r>
              <a:rPr lang="da-DK" i="1" dirty="0" err="1"/>
              <a:t>appropriate</a:t>
            </a:r>
            <a:r>
              <a:rPr lang="da-DK" i="1" dirty="0"/>
              <a:t>. The </a:t>
            </a:r>
            <a:r>
              <a:rPr lang="da-DK" i="1" dirty="0" err="1"/>
              <a:t>primary</a:t>
            </a:r>
            <a:r>
              <a:rPr lang="da-DK" i="1" dirty="0"/>
              <a:t> </a:t>
            </a:r>
            <a:r>
              <a:rPr lang="da-DK" i="1" dirty="0" err="1"/>
              <a:t>question</a:t>
            </a:r>
            <a:r>
              <a:rPr lang="da-DK" i="1" dirty="0"/>
              <a:t> of </a:t>
            </a:r>
            <a:r>
              <a:rPr lang="da-DK" i="1" dirty="0" err="1"/>
              <a:t>interest</a:t>
            </a:r>
            <a:r>
              <a:rPr lang="da-DK" i="1" dirty="0"/>
              <a:t> is </a:t>
            </a:r>
            <a:r>
              <a:rPr lang="da-DK" i="1" dirty="0" err="1"/>
              <a:t>this</a:t>
            </a:r>
            <a:r>
              <a:rPr lang="da-DK" i="1" dirty="0"/>
              <a:t>: Do </a:t>
            </a:r>
            <a:r>
              <a:rPr lang="da-DK" i="1" dirty="0" err="1"/>
              <a:t>athletes</a:t>
            </a:r>
            <a:r>
              <a:rPr lang="da-DK" i="1" dirty="0"/>
              <a:t> perform more </a:t>
            </a:r>
            <a:r>
              <a:rPr lang="da-DK" i="1" dirty="0" err="1"/>
              <a:t>poorly</a:t>
            </a:r>
            <a:r>
              <a:rPr lang="da-DK" i="1" dirty="0"/>
              <a:t> in school </a:t>
            </a:r>
            <a:r>
              <a:rPr lang="da-DK" i="1" dirty="0" err="1"/>
              <a:t>during</a:t>
            </a:r>
            <a:r>
              <a:rPr lang="da-DK" i="1" dirty="0"/>
              <a:t> the semester </a:t>
            </a:r>
            <a:r>
              <a:rPr lang="da-DK" i="1" dirty="0" err="1"/>
              <a:t>their</a:t>
            </a:r>
            <a:r>
              <a:rPr lang="da-DK" i="1" dirty="0"/>
              <a:t> sport is in </a:t>
            </a:r>
            <a:r>
              <a:rPr lang="da-DK" i="1" dirty="0" err="1"/>
              <a:t>season</a:t>
            </a:r>
            <a:r>
              <a:rPr lang="da-DK" i="1" dirty="0"/>
              <a:t>? </a:t>
            </a:r>
          </a:p>
          <a:p>
            <a:pPr lvl="1"/>
            <a:r>
              <a:rPr lang="da-DK" i="1" dirty="0"/>
              <a:t>(a)  </a:t>
            </a:r>
            <a:r>
              <a:rPr lang="da-DK" i="1" dirty="0" err="1"/>
              <a:t>Use</a:t>
            </a:r>
            <a:r>
              <a:rPr lang="da-DK" i="1" dirty="0"/>
              <a:t> </a:t>
            </a:r>
            <a:r>
              <a:rPr lang="da-DK" i="1" dirty="0" err="1"/>
              <a:t>pooled</a:t>
            </a:r>
            <a:r>
              <a:rPr lang="da-DK" i="1" dirty="0"/>
              <a:t> OLS to </a:t>
            </a:r>
            <a:r>
              <a:rPr lang="da-DK" i="1" dirty="0" err="1"/>
              <a:t>estimate</a:t>
            </a:r>
            <a:r>
              <a:rPr lang="da-DK" i="1" dirty="0"/>
              <a:t> a model with term GPA (</a:t>
            </a:r>
            <a:r>
              <a:rPr lang="da-DK" i="1" dirty="0" err="1"/>
              <a:t>trmgpa</a:t>
            </a:r>
            <a:r>
              <a:rPr lang="da-DK" i="1" dirty="0"/>
              <a:t>) as the dependent variable. The </a:t>
            </a:r>
            <a:r>
              <a:rPr lang="da-DK" i="1" dirty="0" err="1"/>
              <a:t>explanatory</a:t>
            </a:r>
            <a:r>
              <a:rPr lang="da-DK" i="1" dirty="0"/>
              <a:t> variables </a:t>
            </a:r>
            <a:r>
              <a:rPr lang="da-DK" i="1" dirty="0" err="1"/>
              <a:t>are</a:t>
            </a:r>
            <a:r>
              <a:rPr lang="da-DK" i="1" dirty="0"/>
              <a:t> spring, sat, </a:t>
            </a:r>
            <a:r>
              <a:rPr lang="da-DK" i="1" dirty="0" err="1"/>
              <a:t>hsperc</a:t>
            </a:r>
            <a:r>
              <a:rPr lang="da-DK" i="1" dirty="0"/>
              <a:t>, </a:t>
            </a:r>
            <a:r>
              <a:rPr lang="da-DK" i="1" dirty="0" err="1"/>
              <a:t>female</a:t>
            </a:r>
            <a:r>
              <a:rPr lang="da-DK" i="1" dirty="0"/>
              <a:t>, </a:t>
            </a:r>
            <a:r>
              <a:rPr lang="da-DK" i="1" dirty="0" err="1"/>
              <a:t>black</a:t>
            </a:r>
            <a:r>
              <a:rPr lang="da-DK" i="1" dirty="0"/>
              <a:t>, </a:t>
            </a:r>
            <a:r>
              <a:rPr lang="da-DK" i="1" dirty="0" err="1"/>
              <a:t>white</a:t>
            </a:r>
            <a:r>
              <a:rPr lang="da-DK" i="1" dirty="0"/>
              <a:t>, </a:t>
            </a:r>
            <a:r>
              <a:rPr lang="da-DK" i="1" dirty="0" err="1"/>
              <a:t>frstsem</a:t>
            </a:r>
            <a:r>
              <a:rPr lang="da-DK" i="1" dirty="0"/>
              <a:t>, </a:t>
            </a:r>
            <a:r>
              <a:rPr lang="da-DK" i="1" dirty="0" err="1"/>
              <a:t>tothrs</a:t>
            </a:r>
            <a:r>
              <a:rPr lang="da-DK" i="1" dirty="0"/>
              <a:t>, </a:t>
            </a:r>
            <a:r>
              <a:rPr lang="da-DK" i="1" dirty="0" err="1"/>
              <a:t>crsgpa</a:t>
            </a:r>
            <a:r>
              <a:rPr lang="da-DK" i="1" dirty="0"/>
              <a:t>, </a:t>
            </a:r>
            <a:r>
              <a:rPr lang="da-DK" i="1" dirty="0" err="1"/>
              <a:t>season</a:t>
            </a:r>
            <a:r>
              <a:rPr lang="da-DK" i="1" dirty="0"/>
              <a:t>. </a:t>
            </a:r>
            <a:r>
              <a:rPr lang="da-DK" i="1" dirty="0" err="1"/>
              <a:t>Interpret</a:t>
            </a:r>
            <a:r>
              <a:rPr lang="da-DK" i="1" dirty="0"/>
              <a:t> the </a:t>
            </a:r>
            <a:r>
              <a:rPr lang="da-DK" i="1" dirty="0" err="1"/>
              <a:t>coefficient</a:t>
            </a:r>
            <a:r>
              <a:rPr lang="da-DK" i="1" dirty="0"/>
              <a:t> on </a:t>
            </a:r>
            <a:r>
              <a:rPr lang="da-DK" i="1" dirty="0" err="1"/>
              <a:t>season</a:t>
            </a:r>
            <a:r>
              <a:rPr lang="da-DK" i="1" dirty="0"/>
              <a:t>. Is it </a:t>
            </a:r>
            <a:r>
              <a:rPr lang="da-DK" i="1" dirty="0" err="1"/>
              <a:t>statistically</a:t>
            </a:r>
            <a:r>
              <a:rPr lang="da-DK" i="1" dirty="0"/>
              <a:t> </a:t>
            </a:r>
            <a:r>
              <a:rPr lang="da-DK" i="1" dirty="0" err="1"/>
              <a:t>significant</a:t>
            </a:r>
            <a:r>
              <a:rPr lang="da-DK" i="1" dirty="0"/>
              <a:t>? </a:t>
            </a:r>
          </a:p>
          <a:p>
            <a:endParaRPr lang="da-DK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1404D557-AF2B-C645-8963-CBD9CE3C22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5" y="5406811"/>
                <a:ext cx="10732765" cy="78079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coefficient</a:t>
                </a:r>
                <a:r>
                  <a:rPr lang="da-DK" dirty="0"/>
                  <a:t> on </a:t>
                </a:r>
                <a:r>
                  <a:rPr lang="da-DK" i="1" dirty="0" err="1"/>
                  <a:t>season</a:t>
                </a:r>
                <a:r>
                  <a:rPr lang="da-DK" dirty="0"/>
                  <a:t> </a:t>
                </a:r>
                <a:r>
                  <a:rPr lang="da-DK" dirty="0" err="1"/>
                  <a:t>implies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, </a:t>
                </a:r>
                <a:r>
                  <a:rPr lang="da-DK" dirty="0" err="1"/>
                  <a:t>other</a:t>
                </a:r>
                <a:r>
                  <a:rPr lang="da-DK" dirty="0"/>
                  <a:t> </a:t>
                </a:r>
                <a:r>
                  <a:rPr lang="da-DK" dirty="0" err="1"/>
                  <a:t>things</a:t>
                </a:r>
                <a:r>
                  <a:rPr lang="da-DK" dirty="0"/>
                  <a:t> </a:t>
                </a:r>
                <a:r>
                  <a:rPr lang="da-DK" dirty="0" err="1"/>
                  <a:t>fixed</a:t>
                </a:r>
                <a:r>
                  <a:rPr lang="da-DK" dirty="0"/>
                  <a:t>, an </a:t>
                </a:r>
                <a:r>
                  <a:rPr lang="da-DK" dirty="0" err="1"/>
                  <a:t>athlete’s</a:t>
                </a:r>
                <a:r>
                  <a:rPr lang="da-DK" dirty="0"/>
                  <a:t> term GPA is </a:t>
                </a:r>
                <a:r>
                  <a:rPr lang="da-DK" dirty="0" err="1"/>
                  <a:t>about</a:t>
                </a:r>
                <a:r>
                  <a:rPr lang="da-DK" dirty="0"/>
                  <a:t> .027 points </a:t>
                </a:r>
                <a:r>
                  <a:rPr lang="da-DK" dirty="0" err="1"/>
                  <a:t>lower</a:t>
                </a:r>
                <a:r>
                  <a:rPr lang="da-DK" dirty="0"/>
                  <a:t> </a:t>
                </a:r>
                <a:r>
                  <a:rPr lang="da-DK" dirty="0" err="1"/>
                  <a:t>when</a:t>
                </a:r>
                <a:r>
                  <a:rPr lang="da-DK" dirty="0"/>
                  <a:t> his/her sport is in </a:t>
                </a:r>
                <a:r>
                  <a:rPr lang="da-DK" dirty="0" err="1"/>
                  <a:t>season</a:t>
                </a:r>
                <a:r>
                  <a:rPr lang="da-DK" dirty="0"/>
                  <a:t>. On a </a:t>
                </a:r>
                <a:r>
                  <a:rPr lang="da-DK" dirty="0" err="1"/>
                  <a:t>four</a:t>
                </a:r>
                <a:r>
                  <a:rPr lang="da-DK" dirty="0"/>
                  <a:t> point </a:t>
                </a:r>
                <a:r>
                  <a:rPr lang="da-DK" dirty="0" err="1"/>
                  <a:t>scale</a:t>
                </a:r>
                <a:r>
                  <a:rPr lang="da-DK" dirty="0"/>
                  <a:t>, </a:t>
                </a:r>
                <a:r>
                  <a:rPr lang="da-DK" dirty="0" err="1"/>
                  <a:t>this</a:t>
                </a:r>
                <a:r>
                  <a:rPr lang="da-DK" dirty="0"/>
                  <a:t> a modest </a:t>
                </a:r>
                <a:r>
                  <a:rPr lang="da-DK" dirty="0" err="1"/>
                  <a:t>effect</a:t>
                </a:r>
                <a:r>
                  <a:rPr lang="da-DK" dirty="0"/>
                  <a:t> (</a:t>
                </a:r>
                <a:r>
                  <a:rPr lang="da-DK" dirty="0" err="1"/>
                  <a:t>although</a:t>
                </a:r>
                <a:r>
                  <a:rPr lang="da-DK" dirty="0"/>
                  <a:t> it </a:t>
                </a:r>
                <a:r>
                  <a:rPr lang="da-DK" dirty="0" err="1"/>
                  <a:t>accumulates</a:t>
                </a:r>
                <a:r>
                  <a:rPr lang="da-DK" dirty="0"/>
                  <a:t> over </a:t>
                </a:r>
                <a:r>
                  <a:rPr lang="da-DK" dirty="0" err="1"/>
                  <a:t>four</a:t>
                </a:r>
                <a:r>
                  <a:rPr lang="da-DK" dirty="0"/>
                  <a:t> </a:t>
                </a:r>
                <a:r>
                  <a:rPr lang="da-DK" dirty="0" err="1"/>
                  <a:t>years</a:t>
                </a:r>
                <a:r>
                  <a:rPr lang="da-DK" dirty="0"/>
                  <a:t> of </a:t>
                </a:r>
                <a:r>
                  <a:rPr lang="da-DK" dirty="0" err="1"/>
                  <a:t>athletic</a:t>
                </a:r>
                <a:r>
                  <a:rPr lang="da-DK" dirty="0"/>
                  <a:t> </a:t>
                </a:r>
                <a:r>
                  <a:rPr lang="da-DK" dirty="0" err="1"/>
                  <a:t>eligibility</a:t>
                </a:r>
                <a:r>
                  <a:rPr lang="da-DK" dirty="0"/>
                  <a:t>). </a:t>
                </a:r>
                <a:r>
                  <a:rPr lang="da-DK" dirty="0" err="1"/>
                  <a:t>However</a:t>
                </a:r>
                <a:r>
                  <a:rPr lang="da-DK" dirty="0"/>
                  <a:t>, the </a:t>
                </a:r>
                <a:r>
                  <a:rPr lang="da-DK" dirty="0" err="1"/>
                  <a:t>estimate</a:t>
                </a:r>
                <a:r>
                  <a:rPr lang="da-DK" dirty="0"/>
                  <a:t> is not </a:t>
                </a:r>
                <a:r>
                  <a:rPr lang="da-DK" dirty="0" err="1"/>
                  <a:t>statistically</a:t>
                </a:r>
                <a:r>
                  <a:rPr lang="da-DK" dirty="0"/>
                  <a:t> </a:t>
                </a:r>
                <a:r>
                  <a:rPr lang="da-DK" dirty="0" err="1"/>
                  <a:t>significant</a:t>
                </a:r>
                <a:r>
                  <a:rPr lang="da-DK" dirty="0"/>
                  <a:t> (</a:t>
                </a:r>
                <a:r>
                  <a:rPr lang="da-DK" i="1" dirty="0"/>
                  <a:t>t</a:t>
                </a:r>
                <a:r>
                  <a:rPr lang="da-DK" dirty="0"/>
                  <a:t> </a:t>
                </a:r>
                <a:r>
                  <a:rPr lang="da-DK" dirty="0" err="1"/>
                  <a:t>statistic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a-DK" b="0" i="0" dirty="0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da-DK" i="1" dirty="0" smtClean="0">
                        <a:latin typeface="Cambria Math" panose="02040503050406030204" pitchFamily="18" charset="0"/>
                      </a:rPr>
                      <m:t>.55</m:t>
                    </m:r>
                  </m:oMath>
                </a14:m>
                <a:r>
                  <a:rPr lang="da-DK" dirty="0"/>
                  <a:t>).</a:t>
                </a:r>
              </a:p>
            </p:txBody>
          </p:sp>
        </mc:Choice>
        <mc:Fallback xmlns="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1404D557-AF2B-C645-8963-CBD9CE3C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5" y="5406811"/>
                <a:ext cx="10732765" cy="780792"/>
              </a:xfrm>
              <a:prstGeom prst="rect">
                <a:avLst/>
              </a:prstGeom>
              <a:blipFill>
                <a:blip r:embed="rId3"/>
                <a:stretch>
                  <a:fillRect l="-709" t="-3175" b="-793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Billede 1">
            <a:extLst>
              <a:ext uri="{FF2B5EF4-FFF2-40B4-BE49-F238E27FC236}">
                <a16:creationId xmlns:a16="http://schemas.microsoft.com/office/drawing/2014/main" id="{0443B24D-773E-BADB-16B5-1FC5672E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14" y="2921014"/>
            <a:ext cx="5883725" cy="23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9667-C271-24CB-B086-D997993B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E6299-F05F-10E2-6B3A-637B7316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71686-78C6-43D6-1DFB-F4D4332A942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2AFE45-BAB2-0E56-68CE-7DFACADD900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D2BB72C-7C72-F651-B188-50E32FA581BF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GPA3.dta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53D04632-697E-1371-3B08-44124CB00816}"/>
              </a:ext>
            </a:extLst>
          </p:cNvPr>
          <p:cNvSpPr txBox="1">
            <a:spLocks/>
          </p:cNvSpPr>
          <p:nvPr/>
        </p:nvSpPr>
        <p:spPr>
          <a:xfrm>
            <a:off x="627297" y="1476473"/>
            <a:ext cx="10732765" cy="9111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(b) Most of the </a:t>
            </a:r>
            <a:r>
              <a:rPr lang="da-DK" i="1" dirty="0" err="1"/>
              <a:t>athletes</a:t>
            </a:r>
            <a:r>
              <a:rPr lang="da-DK" i="1" dirty="0"/>
              <a:t> </a:t>
            </a:r>
            <a:r>
              <a:rPr lang="da-DK" i="1" dirty="0" err="1"/>
              <a:t>who</a:t>
            </a:r>
            <a:r>
              <a:rPr lang="da-DK" i="1" dirty="0"/>
              <a:t> </a:t>
            </a:r>
            <a:r>
              <a:rPr lang="da-DK" i="1" dirty="0" err="1"/>
              <a:t>play</a:t>
            </a:r>
            <a:r>
              <a:rPr lang="da-DK" i="1" dirty="0"/>
              <a:t> </a:t>
            </a:r>
            <a:r>
              <a:rPr lang="da-DK" i="1" dirty="0" err="1"/>
              <a:t>their</a:t>
            </a:r>
            <a:r>
              <a:rPr lang="da-DK" i="1" dirty="0"/>
              <a:t> sport </a:t>
            </a:r>
            <a:r>
              <a:rPr lang="da-DK" i="1" dirty="0" err="1"/>
              <a:t>only</a:t>
            </a:r>
            <a:r>
              <a:rPr lang="da-DK" i="1" dirty="0"/>
              <a:t> in the </a:t>
            </a:r>
            <a:r>
              <a:rPr lang="da-DK" i="1" dirty="0" err="1"/>
              <a:t>fall</a:t>
            </a:r>
            <a:r>
              <a:rPr lang="da-DK" i="1" dirty="0"/>
              <a:t> </a:t>
            </a:r>
            <a:r>
              <a:rPr lang="da-DK" i="1" dirty="0" err="1"/>
              <a:t>are</a:t>
            </a:r>
            <a:r>
              <a:rPr lang="da-DK" i="1" dirty="0"/>
              <a:t> football players. </a:t>
            </a:r>
            <a:r>
              <a:rPr lang="da-DK" i="1" dirty="0" err="1"/>
              <a:t>Suppose</a:t>
            </a:r>
            <a:r>
              <a:rPr lang="da-DK" i="1" dirty="0"/>
              <a:t> the </a:t>
            </a:r>
            <a:r>
              <a:rPr lang="da-DK" i="1" dirty="0" err="1"/>
              <a:t>ability</a:t>
            </a:r>
            <a:r>
              <a:rPr lang="da-DK" i="1" dirty="0"/>
              <a:t> </a:t>
            </a:r>
            <a:r>
              <a:rPr lang="da-DK" i="1" dirty="0" err="1"/>
              <a:t>levels</a:t>
            </a:r>
            <a:r>
              <a:rPr lang="da-DK" i="1" dirty="0"/>
              <a:t> of football players </a:t>
            </a:r>
            <a:r>
              <a:rPr lang="da-DK" i="1" dirty="0" err="1"/>
              <a:t>differ</a:t>
            </a:r>
            <a:r>
              <a:rPr lang="da-DK" i="1" dirty="0"/>
              <a:t> </a:t>
            </a:r>
            <a:r>
              <a:rPr lang="da-DK" i="1" dirty="0" err="1"/>
              <a:t>systematically</a:t>
            </a:r>
            <a:r>
              <a:rPr lang="da-DK" i="1" dirty="0"/>
              <a:t> from </a:t>
            </a:r>
            <a:r>
              <a:rPr lang="da-DK" i="1" dirty="0" err="1"/>
              <a:t>those</a:t>
            </a:r>
            <a:r>
              <a:rPr lang="da-DK" i="1" dirty="0"/>
              <a:t> of </a:t>
            </a:r>
            <a:r>
              <a:rPr lang="da-DK" i="1" dirty="0" err="1"/>
              <a:t>other</a:t>
            </a:r>
            <a:r>
              <a:rPr lang="da-DK" i="1" dirty="0"/>
              <a:t> </a:t>
            </a:r>
            <a:r>
              <a:rPr lang="da-DK" i="1" dirty="0" err="1"/>
              <a:t>athletes</a:t>
            </a:r>
            <a:r>
              <a:rPr lang="da-DK" i="1" dirty="0"/>
              <a:t>. If </a:t>
            </a:r>
            <a:r>
              <a:rPr lang="da-DK" i="1" dirty="0" err="1"/>
              <a:t>ability</a:t>
            </a:r>
            <a:r>
              <a:rPr lang="da-DK" i="1" dirty="0"/>
              <a:t> is not </a:t>
            </a:r>
            <a:r>
              <a:rPr lang="da-DK" i="1" dirty="0" err="1"/>
              <a:t>adequately</a:t>
            </a:r>
            <a:r>
              <a:rPr lang="da-DK" i="1" dirty="0"/>
              <a:t> </a:t>
            </a:r>
            <a:r>
              <a:rPr lang="da-DK" i="1" dirty="0" err="1"/>
              <a:t>captured</a:t>
            </a:r>
            <a:r>
              <a:rPr lang="da-DK" i="1" dirty="0"/>
              <a:t> by SAT score and high school </a:t>
            </a:r>
            <a:r>
              <a:rPr lang="da-DK" i="1" dirty="0" err="1"/>
              <a:t>percentage</a:t>
            </a:r>
            <a:r>
              <a:rPr lang="da-DK" i="1" dirty="0"/>
              <a:t>, </a:t>
            </a:r>
            <a:r>
              <a:rPr lang="da-DK" i="1" dirty="0" err="1"/>
              <a:t>explain</a:t>
            </a:r>
            <a:r>
              <a:rPr lang="da-DK" i="1" dirty="0"/>
              <a:t> </a:t>
            </a:r>
            <a:r>
              <a:rPr lang="da-DK" i="1" dirty="0" err="1"/>
              <a:t>why</a:t>
            </a:r>
            <a:r>
              <a:rPr lang="da-DK" i="1" dirty="0"/>
              <a:t> </a:t>
            </a:r>
            <a:r>
              <a:rPr lang="da-DK" i="1" dirty="0" err="1"/>
              <a:t>pooled</a:t>
            </a:r>
            <a:r>
              <a:rPr lang="da-DK" i="1" dirty="0"/>
              <a:t> OLS </a:t>
            </a:r>
            <a:r>
              <a:rPr lang="da-DK" i="1" dirty="0" err="1"/>
              <a:t>estimators</a:t>
            </a:r>
            <a:r>
              <a:rPr lang="da-DK" i="1" dirty="0"/>
              <a:t> </a:t>
            </a:r>
            <a:r>
              <a:rPr lang="da-DK" i="1" dirty="0" err="1"/>
              <a:t>will</a:t>
            </a:r>
            <a:r>
              <a:rPr lang="da-DK" i="1" dirty="0"/>
              <a:t> </a:t>
            </a:r>
            <a:r>
              <a:rPr lang="da-DK" i="1" dirty="0" err="1"/>
              <a:t>be</a:t>
            </a:r>
            <a:r>
              <a:rPr lang="da-DK" i="1" dirty="0"/>
              <a:t> </a:t>
            </a:r>
            <a:r>
              <a:rPr lang="da-DK" i="1" dirty="0" err="1"/>
              <a:t>biased</a:t>
            </a:r>
            <a:r>
              <a:rPr lang="da-DK" i="1" dirty="0"/>
              <a:t>. </a:t>
            </a:r>
          </a:p>
          <a:p>
            <a:endParaRPr lang="da-DK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96B1BD71-7134-8882-1127-DE20C53777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5" y="2422753"/>
                <a:ext cx="10732765" cy="32329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quick</a:t>
                </a:r>
                <a:r>
                  <a:rPr lang="da-DK" dirty="0"/>
                  <a:t> </a:t>
                </a:r>
                <a:r>
                  <a:rPr lang="da-DK" dirty="0" err="1"/>
                  <a:t>answer</a:t>
                </a:r>
                <a:r>
                  <a:rPr lang="da-DK" dirty="0"/>
                  <a:t> is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omitted</a:t>
                </a:r>
                <a:r>
                  <a:rPr lang="da-DK" dirty="0"/>
                  <a:t> </a:t>
                </a:r>
                <a:r>
                  <a:rPr lang="da-DK" dirty="0" err="1"/>
                  <a:t>ability</a:t>
                </a:r>
                <a:r>
                  <a:rPr lang="da-DK" dirty="0"/>
                  <a:t> is </a:t>
                </a:r>
                <a:r>
                  <a:rPr lang="da-DK" dirty="0" err="1"/>
                  <a:t>correlated</a:t>
                </a:r>
                <a:r>
                  <a:rPr lang="da-DK" dirty="0"/>
                  <a:t> with </a:t>
                </a:r>
                <a:r>
                  <a:rPr lang="da-DK" i="1" dirty="0" err="1"/>
                  <a:t>season</a:t>
                </a:r>
                <a:r>
                  <a:rPr lang="da-DK" dirty="0"/>
                  <a:t> </a:t>
                </a:r>
                <a:r>
                  <a:rPr lang="da-DK" dirty="0" err="1"/>
                  <a:t>then</a:t>
                </a:r>
                <a:r>
                  <a:rPr lang="da-DK" dirty="0"/>
                  <a:t>, as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know</a:t>
                </a:r>
                <a:r>
                  <a:rPr lang="da-DK" dirty="0"/>
                  <a:t>, OLS is </a:t>
                </a:r>
                <a:r>
                  <a:rPr lang="da-DK" dirty="0" err="1"/>
                  <a:t>biased</a:t>
                </a:r>
                <a:r>
                  <a:rPr lang="da-DK" dirty="0"/>
                  <a:t> and </a:t>
                </a:r>
                <a:r>
                  <a:rPr lang="da-DK" dirty="0" err="1"/>
                  <a:t>inconsistent</a:t>
                </a:r>
                <a:r>
                  <a:rPr lang="da-DK" dirty="0"/>
                  <a:t>. The </a:t>
                </a:r>
                <a:r>
                  <a:rPr lang="da-DK" dirty="0" err="1"/>
                  <a:t>fact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pooling</a:t>
                </a:r>
                <a:r>
                  <a:rPr lang="da-DK" dirty="0"/>
                  <a:t> </a:t>
                </a:r>
                <a:r>
                  <a:rPr lang="da-DK" dirty="0" err="1"/>
                  <a:t>across</a:t>
                </a:r>
                <a:r>
                  <a:rPr lang="da-DK" dirty="0"/>
                  <a:t> </a:t>
                </a:r>
                <a:r>
                  <a:rPr lang="da-DK" dirty="0" err="1"/>
                  <a:t>two</a:t>
                </a:r>
                <a:r>
                  <a:rPr lang="da-DK" dirty="0"/>
                  <a:t> semesters </a:t>
                </a:r>
                <a:r>
                  <a:rPr lang="da-DK" dirty="0" err="1"/>
                  <a:t>does</a:t>
                </a:r>
                <a:r>
                  <a:rPr lang="da-DK" dirty="0"/>
                  <a:t> not </a:t>
                </a:r>
                <a:r>
                  <a:rPr lang="da-DK" dirty="0" err="1"/>
                  <a:t>change</a:t>
                </a:r>
                <a:r>
                  <a:rPr lang="da-DK" dirty="0"/>
                  <a:t> </a:t>
                </a:r>
                <a:r>
                  <a:rPr lang="da-DK" dirty="0" err="1"/>
                  <a:t>that</a:t>
                </a:r>
                <a:r>
                  <a:rPr lang="da-DK" dirty="0"/>
                  <a:t> basic point. </a:t>
                </a:r>
              </a:p>
              <a:p>
                <a:r>
                  <a:rPr lang="da-DK" dirty="0"/>
                  <a:t>First, </a:t>
                </a:r>
                <a:r>
                  <a:rPr lang="da-DK" dirty="0" err="1"/>
                  <a:t>suppose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used</a:t>
                </a:r>
                <a:r>
                  <a:rPr lang="da-DK" dirty="0"/>
                  <a:t> </a:t>
                </a:r>
                <a:r>
                  <a:rPr lang="da-DK" dirty="0" err="1"/>
                  <a:t>only</a:t>
                </a:r>
                <a:r>
                  <a:rPr lang="da-DK" dirty="0"/>
                  <a:t> the </a:t>
                </a:r>
                <a:r>
                  <a:rPr lang="da-DK" dirty="0" err="1"/>
                  <a:t>fall</a:t>
                </a:r>
                <a:r>
                  <a:rPr lang="da-DK" dirty="0"/>
                  <a:t> term, </a:t>
                </a:r>
                <a:r>
                  <a:rPr lang="da-DK" dirty="0" err="1"/>
                  <a:t>when</a:t>
                </a:r>
                <a:r>
                  <a:rPr lang="da-DK" dirty="0"/>
                  <a:t> football is in </a:t>
                </a:r>
                <a:r>
                  <a:rPr lang="da-DK" dirty="0" err="1"/>
                  <a:t>season</a:t>
                </a:r>
                <a:r>
                  <a:rPr lang="da-DK" dirty="0"/>
                  <a:t>. </a:t>
                </a:r>
                <a:r>
                  <a:rPr lang="da-DK" dirty="0" err="1"/>
                  <a:t>Then</a:t>
                </a:r>
                <a:r>
                  <a:rPr lang="da-DK" dirty="0"/>
                  <a:t> the </a:t>
                </a:r>
                <a:r>
                  <a:rPr lang="da-DK" dirty="0" err="1"/>
                  <a:t>error</a:t>
                </a:r>
                <a:r>
                  <a:rPr lang="da-DK" dirty="0"/>
                  <a:t> term and </a:t>
                </a:r>
                <a:r>
                  <a:rPr lang="da-DK" dirty="0" err="1"/>
                  <a:t>season</a:t>
                </a:r>
                <a:r>
                  <a:rPr lang="da-DK" dirty="0"/>
                  <a:t> </a:t>
                </a:r>
                <a:r>
                  <a:rPr lang="da-DK" dirty="0" err="1"/>
                  <a:t>would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negatively</a:t>
                </a:r>
                <a:r>
                  <a:rPr lang="da-DK" dirty="0"/>
                  <a:t> </a:t>
                </a:r>
                <a:r>
                  <a:rPr lang="da-DK" dirty="0" err="1"/>
                  <a:t>correlated</a:t>
                </a:r>
                <a:r>
                  <a:rPr lang="da-DK" dirty="0"/>
                  <a:t>, </a:t>
                </a:r>
                <a:r>
                  <a:rPr lang="da-DK" dirty="0" err="1"/>
                  <a:t>which</a:t>
                </a:r>
                <a:r>
                  <a:rPr lang="da-DK" dirty="0"/>
                  <a:t> </a:t>
                </a:r>
                <a:r>
                  <a:rPr lang="da-DK" dirty="0" err="1"/>
                  <a:t>produces</a:t>
                </a:r>
                <a:r>
                  <a:rPr lang="da-DK" dirty="0"/>
                  <a:t> a </a:t>
                </a:r>
                <a:r>
                  <a:rPr lang="da-DK" dirty="0" err="1"/>
                  <a:t>downward</a:t>
                </a:r>
                <a:r>
                  <a:rPr lang="da-DK" dirty="0"/>
                  <a:t> bias in the OLS </a:t>
                </a:r>
                <a:r>
                  <a:rPr lang="da-DK" dirty="0" err="1"/>
                  <a:t>estimator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</m:sub>
                    </m:sSub>
                  </m:oMath>
                </a14:m>
                <a:r>
                  <a:rPr lang="da-DK" dirty="0"/>
                  <a:t>. </a:t>
                </a:r>
                <a:r>
                  <a:rPr lang="da-DK" dirty="0" err="1"/>
                  <a:t>Because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𝑠𝑒𝑎𝑠𝑜𝑛</m:t>
                        </m:r>
                      </m:sub>
                    </m:sSub>
                    <m:r>
                      <a:rPr lang="da-DK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hypothesized</a:t>
                </a:r>
                <a:r>
                  <a:rPr lang="da-DK" dirty="0"/>
                  <a:t> to </a:t>
                </a:r>
                <a:r>
                  <a:rPr lang="da-DK" dirty="0" err="1"/>
                  <a:t>be</a:t>
                </a:r>
                <a:r>
                  <a:rPr lang="da-DK" dirty="0"/>
                  <a:t> negative, an OLS regression </a:t>
                </a:r>
                <a:r>
                  <a:rPr lang="da-DK" dirty="0" err="1"/>
                  <a:t>using</a:t>
                </a:r>
                <a:r>
                  <a:rPr lang="da-DK" dirty="0"/>
                  <a:t> </a:t>
                </a:r>
                <a:r>
                  <a:rPr lang="da-DK" dirty="0" err="1"/>
                  <a:t>only</a:t>
                </a:r>
                <a:r>
                  <a:rPr lang="da-DK" dirty="0"/>
                  <a:t> the </a:t>
                </a:r>
                <a:r>
                  <a:rPr lang="da-DK" dirty="0" err="1"/>
                  <a:t>fall</a:t>
                </a:r>
                <a:r>
                  <a:rPr lang="da-DK" dirty="0"/>
                  <a:t> data </a:t>
                </a:r>
                <a:r>
                  <a:rPr lang="da-DK" dirty="0" err="1"/>
                  <a:t>produces</a:t>
                </a:r>
                <a:r>
                  <a:rPr lang="da-DK" dirty="0"/>
                  <a:t> a </a:t>
                </a:r>
                <a:r>
                  <a:rPr lang="da-DK" dirty="0" err="1"/>
                  <a:t>downward</a:t>
                </a:r>
                <a:r>
                  <a:rPr lang="da-DK" dirty="0"/>
                  <a:t> </a:t>
                </a:r>
                <a:r>
                  <a:rPr lang="da-DK" dirty="0" err="1"/>
                  <a:t>biased</a:t>
                </a:r>
                <a:r>
                  <a:rPr lang="da-DK" dirty="0"/>
                  <a:t> </a:t>
                </a:r>
                <a:r>
                  <a:rPr lang="da-DK" dirty="0" err="1"/>
                  <a:t>estimator</a:t>
                </a:r>
                <a:r>
                  <a:rPr lang="da-DK" dirty="0"/>
                  <a:t>. </a:t>
                </a:r>
              </a:p>
              <a:p>
                <a:r>
                  <a:rPr lang="da-DK" dirty="0"/>
                  <a:t>Indeed, </a:t>
                </a:r>
                <a:r>
                  <a:rPr lang="da-DK" dirty="0" err="1"/>
                  <a:t>when</a:t>
                </a:r>
                <a:r>
                  <a:rPr lang="da-DK" dirty="0"/>
                  <a:t> just the </a:t>
                </a:r>
                <a:r>
                  <a:rPr lang="da-DK" dirty="0" err="1"/>
                  <a:t>fall</a:t>
                </a:r>
                <a:r>
                  <a:rPr lang="da-DK" dirty="0"/>
                  <a:t> data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used</a:t>
                </a:r>
                <a:r>
                  <a:rPr lang="da-D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a-DK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𝑠𝑒𝑎𝑠𝑜𝑛</m:t>
                        </m:r>
                      </m:sub>
                    </m:sSub>
                    <m:r>
                      <a:rPr lang="da-DK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= -.116 (se = .084), </a:t>
                </a:r>
                <a:r>
                  <a:rPr lang="da-DK" dirty="0" err="1"/>
                  <a:t>which</a:t>
                </a:r>
                <a:r>
                  <a:rPr lang="da-DK" dirty="0"/>
                  <a:t> is in the </a:t>
                </a:r>
                <a:r>
                  <a:rPr lang="da-DK" dirty="0" err="1"/>
                  <a:t>direction</a:t>
                </a:r>
                <a:r>
                  <a:rPr lang="da-DK" dirty="0"/>
                  <a:t> of more bias.</a:t>
                </a:r>
              </a:p>
              <a:p>
                <a:r>
                  <a:rPr lang="da-DK" dirty="0" err="1"/>
                  <a:t>However</a:t>
                </a:r>
                <a:r>
                  <a:rPr lang="da-DK" dirty="0"/>
                  <a:t>,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use</a:t>
                </a:r>
                <a:r>
                  <a:rPr lang="da-DK" dirty="0"/>
                  <a:t> just the spring semester, the bias is in the </a:t>
                </a:r>
                <a:r>
                  <a:rPr lang="da-DK" dirty="0" err="1"/>
                  <a:t>opposite</a:t>
                </a:r>
                <a:r>
                  <a:rPr lang="da-DK" dirty="0"/>
                  <a:t> </a:t>
                </a:r>
                <a:r>
                  <a:rPr lang="da-DK" dirty="0" err="1"/>
                  <a:t>direction</a:t>
                </a:r>
                <a:r>
                  <a:rPr lang="da-DK" dirty="0"/>
                  <a:t> </a:t>
                </a:r>
                <a:r>
                  <a:rPr lang="da-DK" dirty="0" err="1"/>
                  <a:t>because</a:t>
                </a:r>
                <a:r>
                  <a:rPr lang="da-DK" dirty="0"/>
                  <a:t> </a:t>
                </a:r>
                <a:r>
                  <a:rPr lang="da-DK" dirty="0" err="1"/>
                  <a:t>ability</a:t>
                </a:r>
                <a:r>
                  <a:rPr lang="da-DK" dirty="0"/>
                  <a:t> and </a:t>
                </a:r>
                <a:r>
                  <a:rPr lang="da-DK" dirty="0" err="1"/>
                  <a:t>season</a:t>
                </a:r>
                <a:r>
                  <a:rPr lang="da-DK" dirty="0"/>
                  <a:t> </a:t>
                </a:r>
                <a:r>
                  <a:rPr lang="da-DK" dirty="0" err="1"/>
                  <a:t>would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positive </a:t>
                </a:r>
                <a:r>
                  <a:rPr lang="da-DK" dirty="0" err="1"/>
                  <a:t>correlated</a:t>
                </a:r>
                <a:r>
                  <a:rPr lang="da-DK" dirty="0"/>
                  <a:t> (more </a:t>
                </a:r>
                <a:r>
                  <a:rPr lang="da-DK" dirty="0" err="1"/>
                  <a:t>academically</a:t>
                </a:r>
                <a:r>
                  <a:rPr lang="da-DK" dirty="0"/>
                  <a:t> </a:t>
                </a:r>
                <a:r>
                  <a:rPr lang="da-DK" dirty="0" err="1"/>
                  <a:t>able</a:t>
                </a:r>
                <a:r>
                  <a:rPr lang="da-DK" dirty="0"/>
                  <a:t> </a:t>
                </a:r>
                <a:r>
                  <a:rPr lang="da-DK" dirty="0" err="1"/>
                  <a:t>athletes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in </a:t>
                </a:r>
                <a:r>
                  <a:rPr lang="da-DK" dirty="0" err="1"/>
                  <a:t>season</a:t>
                </a:r>
                <a:r>
                  <a:rPr lang="da-DK" dirty="0"/>
                  <a:t> in the spring). </a:t>
                </a:r>
              </a:p>
              <a:p>
                <a:r>
                  <a:rPr lang="da-DK" dirty="0"/>
                  <a:t>In </a:t>
                </a:r>
                <a:r>
                  <a:rPr lang="da-DK" dirty="0" err="1"/>
                  <a:t>fact</a:t>
                </a:r>
                <a:r>
                  <a:rPr lang="da-DK" dirty="0"/>
                  <a:t>, </a:t>
                </a:r>
                <a:r>
                  <a:rPr lang="da-DK" dirty="0" err="1"/>
                  <a:t>using</a:t>
                </a:r>
                <a:r>
                  <a:rPr lang="da-DK" dirty="0"/>
                  <a:t> just the spring semester gives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a-DK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𝑠𝑒𝑎𝑠𝑜𝑛</m:t>
                        </m:r>
                      </m:sub>
                    </m:sSub>
                  </m:oMath>
                </a14:m>
                <a:r>
                  <a:rPr lang="da-DK" dirty="0"/>
                  <a:t> = .00089 (se = .06480), </a:t>
                </a:r>
                <a:r>
                  <a:rPr lang="da-DK" dirty="0" err="1"/>
                  <a:t>which</a:t>
                </a:r>
                <a:r>
                  <a:rPr lang="da-DK" dirty="0"/>
                  <a:t> is </a:t>
                </a:r>
                <a:r>
                  <a:rPr lang="da-DK" dirty="0" err="1"/>
                  <a:t>practically</a:t>
                </a:r>
                <a:r>
                  <a:rPr lang="da-DK" dirty="0"/>
                  <a:t> and </a:t>
                </a:r>
                <a:r>
                  <a:rPr lang="da-DK" dirty="0" err="1"/>
                  <a:t>statistically</a:t>
                </a:r>
                <a:r>
                  <a:rPr lang="da-DK" dirty="0"/>
                  <a:t> </a:t>
                </a:r>
                <a:r>
                  <a:rPr lang="da-DK" dirty="0" err="1"/>
                  <a:t>equal</a:t>
                </a:r>
                <a:r>
                  <a:rPr lang="da-DK" dirty="0"/>
                  <a:t> to </a:t>
                </a:r>
                <a:r>
                  <a:rPr lang="da-DK" dirty="0" err="1"/>
                  <a:t>zero</a:t>
                </a:r>
                <a:r>
                  <a:rPr lang="da-DK" dirty="0"/>
                  <a:t>. </a:t>
                </a:r>
              </a:p>
              <a:p>
                <a:r>
                  <a:rPr lang="da-DK" dirty="0" err="1"/>
                  <a:t>When</a:t>
                </a:r>
                <a:r>
                  <a:rPr lang="da-DK" dirty="0"/>
                  <a:t> </a:t>
                </a:r>
                <a:r>
                  <a:rPr lang="da-DK" dirty="0" err="1"/>
                  <a:t>we</a:t>
                </a:r>
                <a:r>
                  <a:rPr lang="da-DK" dirty="0"/>
                  <a:t> pool the </a:t>
                </a:r>
                <a:r>
                  <a:rPr lang="da-DK" dirty="0" err="1"/>
                  <a:t>two</a:t>
                </a:r>
                <a:r>
                  <a:rPr lang="da-DK" dirty="0"/>
                  <a:t> semesters </a:t>
                </a:r>
                <a:r>
                  <a:rPr lang="da-DK" dirty="0" err="1"/>
                  <a:t>we</a:t>
                </a:r>
                <a:r>
                  <a:rPr lang="da-DK" dirty="0"/>
                  <a:t> </a:t>
                </a:r>
                <a:r>
                  <a:rPr lang="da-DK" dirty="0" err="1"/>
                  <a:t>cannot</a:t>
                </a:r>
                <a:r>
                  <a:rPr lang="da-DK" dirty="0"/>
                  <a:t>, </a:t>
                </a:r>
                <a:r>
                  <a:rPr lang="da-DK" dirty="0" err="1"/>
                  <a:t>without</a:t>
                </a:r>
                <a:r>
                  <a:rPr lang="da-DK" dirty="0"/>
                  <a:t> a </a:t>
                </a:r>
                <a:r>
                  <a:rPr lang="da-DK" dirty="0" err="1"/>
                  <a:t>much</a:t>
                </a:r>
                <a:r>
                  <a:rPr lang="da-DK" dirty="0"/>
                  <a:t> more </a:t>
                </a:r>
                <a:r>
                  <a:rPr lang="da-DK" dirty="0" err="1"/>
                  <a:t>detailed</a:t>
                </a:r>
                <a:r>
                  <a:rPr lang="da-DK" dirty="0"/>
                  <a:t> </a:t>
                </a:r>
                <a:r>
                  <a:rPr lang="da-DK" dirty="0" err="1"/>
                  <a:t>analysis</a:t>
                </a:r>
                <a:r>
                  <a:rPr lang="da-DK" dirty="0"/>
                  <a:t>, </a:t>
                </a:r>
                <a:r>
                  <a:rPr lang="da-DK" dirty="0" err="1"/>
                  <a:t>determine</a:t>
                </a:r>
                <a:r>
                  <a:rPr lang="da-DK" dirty="0"/>
                  <a:t> </a:t>
                </a:r>
                <a:r>
                  <a:rPr lang="da-DK" dirty="0" err="1"/>
                  <a:t>which</a:t>
                </a:r>
                <a:r>
                  <a:rPr lang="da-DK" dirty="0"/>
                  <a:t> bias </a:t>
                </a:r>
                <a:r>
                  <a:rPr lang="da-DK" dirty="0" err="1"/>
                  <a:t>will</a:t>
                </a:r>
                <a:r>
                  <a:rPr lang="da-DK" dirty="0"/>
                  <a:t> </a:t>
                </a:r>
                <a:r>
                  <a:rPr lang="da-DK" dirty="0" err="1"/>
                  <a:t>dominate</a:t>
                </a:r>
                <a:r>
                  <a:rPr lang="da-DK" dirty="0"/>
                  <a:t>.</a:t>
                </a:r>
              </a:p>
            </p:txBody>
          </p:sp>
        </mc:Choice>
        <mc:Fallback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96B1BD71-7134-8882-1127-DE20C537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5" y="2422753"/>
                <a:ext cx="10732765" cy="3232980"/>
              </a:xfrm>
              <a:prstGeom prst="rect">
                <a:avLst/>
              </a:prstGeom>
              <a:blipFill>
                <a:blip r:embed="rId3"/>
                <a:stretch>
                  <a:fillRect l="-709" t="-781" r="-709" b="-234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1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9BDDB-636D-3208-C27C-3A27EFF9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38FA5-8DE9-AEA3-5907-910C8769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EF009-B362-5B45-A305-8CE857AC86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6BE9BA5-4F45-CB18-DBD0-D4F73BD842B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5.2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89DC3FF-34E8-D22A-C10B-767296533682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GPA3.dta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2703F0B-747D-CD22-A2B2-A03F1BE93DF4}"/>
              </a:ext>
            </a:extLst>
          </p:cNvPr>
          <p:cNvSpPr txBox="1">
            <a:spLocks/>
          </p:cNvSpPr>
          <p:nvPr/>
        </p:nvSpPr>
        <p:spPr>
          <a:xfrm>
            <a:off x="627297" y="1476474"/>
            <a:ext cx="10732765" cy="374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(c)  Now, </a:t>
            </a:r>
            <a:r>
              <a:rPr lang="da-DK" i="1" dirty="0" err="1"/>
              <a:t>use</a:t>
            </a:r>
            <a:r>
              <a:rPr lang="da-DK" i="1" dirty="0"/>
              <a:t> the data </a:t>
            </a:r>
            <a:r>
              <a:rPr lang="da-DK" i="1" dirty="0" err="1"/>
              <a:t>differenced</a:t>
            </a:r>
            <a:r>
              <a:rPr lang="da-DK" i="1" dirty="0"/>
              <a:t> </a:t>
            </a:r>
            <a:r>
              <a:rPr lang="da-DK" i="1" dirty="0" err="1"/>
              <a:t>across</a:t>
            </a:r>
            <a:r>
              <a:rPr lang="da-DK" i="1" dirty="0"/>
              <a:t> the </a:t>
            </a:r>
            <a:r>
              <a:rPr lang="da-DK" i="1" dirty="0" err="1"/>
              <a:t>two</a:t>
            </a:r>
            <a:r>
              <a:rPr lang="da-DK" i="1" dirty="0"/>
              <a:t> terms. </a:t>
            </a:r>
            <a:r>
              <a:rPr lang="da-DK" i="1" dirty="0" err="1"/>
              <a:t>Which</a:t>
            </a:r>
            <a:r>
              <a:rPr lang="da-DK" i="1" dirty="0"/>
              <a:t> variables drop out? Now, test for an in-</a:t>
            </a:r>
            <a:r>
              <a:rPr lang="da-DK" i="1" dirty="0" err="1"/>
              <a:t>season</a:t>
            </a:r>
            <a:r>
              <a:rPr lang="da-DK" i="1" dirty="0"/>
              <a:t> </a:t>
            </a:r>
            <a:r>
              <a:rPr lang="da-DK" i="1" dirty="0" err="1"/>
              <a:t>effect</a:t>
            </a:r>
            <a:r>
              <a:rPr lang="da-DK" i="1" dirty="0"/>
              <a:t>. </a:t>
            </a:r>
          </a:p>
          <a:p>
            <a:endParaRPr lang="da-DK" i="1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8394464A-6EC7-076F-014B-933108E11E6A}"/>
              </a:ext>
            </a:extLst>
          </p:cNvPr>
          <p:cNvSpPr txBox="1">
            <a:spLocks/>
          </p:cNvSpPr>
          <p:nvPr/>
        </p:nvSpPr>
        <p:spPr>
          <a:xfrm>
            <a:off x="627293" y="3337309"/>
            <a:ext cx="10732765" cy="10748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the variables </a:t>
            </a:r>
            <a:r>
              <a:rPr lang="da-DK" i="1" dirty="0"/>
              <a:t>sat</a:t>
            </a:r>
            <a:r>
              <a:rPr lang="da-DK" dirty="0"/>
              <a:t>, </a:t>
            </a:r>
            <a:r>
              <a:rPr lang="da-DK" i="1" dirty="0" err="1"/>
              <a:t>hsperc</a:t>
            </a:r>
            <a:r>
              <a:rPr lang="da-DK" dirty="0"/>
              <a:t>, </a:t>
            </a:r>
            <a:r>
              <a:rPr lang="da-DK" i="1" dirty="0" err="1"/>
              <a:t>female</a:t>
            </a:r>
            <a:r>
              <a:rPr lang="da-DK" dirty="0"/>
              <a:t>, </a:t>
            </a:r>
            <a:r>
              <a:rPr lang="da-DK" i="1" dirty="0" err="1"/>
              <a:t>black</a:t>
            </a:r>
            <a:r>
              <a:rPr lang="da-DK" dirty="0"/>
              <a:t>, and </a:t>
            </a:r>
            <a:r>
              <a:rPr lang="da-DK" i="1" dirty="0" err="1"/>
              <a:t>white</a:t>
            </a:r>
            <a:r>
              <a:rPr lang="da-DK" dirty="0"/>
              <a:t> all drop out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do not </a:t>
            </a:r>
            <a:r>
              <a:rPr lang="da-DK" dirty="0" err="1"/>
              <a:t>vary</a:t>
            </a:r>
            <a:r>
              <a:rPr lang="da-DK" dirty="0"/>
              <a:t> by semester. The </a:t>
            </a:r>
            <a:r>
              <a:rPr lang="da-DK" dirty="0" err="1"/>
              <a:t>intercept</a:t>
            </a:r>
            <a:r>
              <a:rPr lang="da-DK" dirty="0"/>
              <a:t> in the </a:t>
            </a:r>
            <a:r>
              <a:rPr lang="da-DK" dirty="0" err="1"/>
              <a:t>first-differenced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is the </a:t>
            </a:r>
            <a:r>
              <a:rPr lang="da-DK" dirty="0" err="1"/>
              <a:t>intercept</a:t>
            </a:r>
            <a:r>
              <a:rPr lang="da-DK" dirty="0"/>
              <a:t> for the spring. </a:t>
            </a:r>
            <a:r>
              <a:rPr lang="da-DK" dirty="0" err="1"/>
              <a:t>Interestingly</a:t>
            </a:r>
            <a:r>
              <a:rPr lang="da-DK" dirty="0"/>
              <a:t>, the in-</a:t>
            </a:r>
            <a:r>
              <a:rPr lang="da-DK" dirty="0" err="1"/>
              <a:t>season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 is </a:t>
            </a:r>
            <a:r>
              <a:rPr lang="da-DK" dirty="0" err="1"/>
              <a:t>larger</a:t>
            </a:r>
            <a:r>
              <a:rPr lang="da-DK" dirty="0"/>
              <a:t> </a:t>
            </a:r>
            <a:r>
              <a:rPr lang="da-DK" dirty="0" err="1"/>
              <a:t>now</a:t>
            </a:r>
            <a:r>
              <a:rPr lang="da-DK" dirty="0"/>
              <a:t>: term GPA is </a:t>
            </a:r>
            <a:r>
              <a:rPr lang="da-DK" dirty="0" err="1"/>
              <a:t>estimated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.065 points </a:t>
            </a:r>
            <a:r>
              <a:rPr lang="da-DK" dirty="0" err="1"/>
              <a:t>lower</a:t>
            </a:r>
            <a:r>
              <a:rPr lang="da-DK" dirty="0"/>
              <a:t> in a semester </a:t>
            </a:r>
            <a:r>
              <a:rPr lang="da-DK" dirty="0" err="1"/>
              <a:t>that</a:t>
            </a:r>
            <a:r>
              <a:rPr lang="da-DK" dirty="0"/>
              <a:t> the sport is in-</a:t>
            </a:r>
            <a:r>
              <a:rPr lang="da-DK" dirty="0" err="1"/>
              <a:t>season</a:t>
            </a:r>
            <a:r>
              <a:rPr lang="da-DK" dirty="0"/>
              <a:t>. The </a:t>
            </a:r>
            <a:r>
              <a:rPr lang="da-DK" i="1" dirty="0"/>
              <a:t>t</a:t>
            </a:r>
            <a:r>
              <a:rPr lang="da-DK" dirty="0"/>
              <a:t>-</a:t>
            </a:r>
            <a:r>
              <a:rPr lang="da-DK" dirty="0" err="1"/>
              <a:t>statistic</a:t>
            </a:r>
            <a:r>
              <a:rPr lang="da-DK" dirty="0"/>
              <a:t> is </a:t>
            </a:r>
            <a:r>
              <a:rPr lang="da-DK" dirty="0" err="1"/>
              <a:t>about</a:t>
            </a:r>
            <a:r>
              <a:rPr lang="da-DK" dirty="0"/>
              <a:t> –1.51, </a:t>
            </a:r>
            <a:r>
              <a:rPr lang="da-DK" dirty="0" err="1"/>
              <a:t>which</a:t>
            </a:r>
            <a:r>
              <a:rPr lang="da-DK" dirty="0"/>
              <a:t> gives a </a:t>
            </a:r>
            <a:r>
              <a:rPr lang="da-DK" dirty="0" err="1"/>
              <a:t>one-sided</a:t>
            </a:r>
            <a:r>
              <a:rPr lang="da-DK" dirty="0"/>
              <a:t> </a:t>
            </a:r>
            <a:r>
              <a:rPr lang="da-DK" i="1" dirty="0"/>
              <a:t>p</a:t>
            </a:r>
            <a:r>
              <a:rPr lang="da-DK" dirty="0"/>
              <a:t>-</a:t>
            </a:r>
            <a:r>
              <a:rPr lang="da-DK" dirty="0" err="1"/>
              <a:t>value</a:t>
            </a:r>
            <a:r>
              <a:rPr lang="da-DK" dirty="0"/>
              <a:t> of </a:t>
            </a:r>
            <a:r>
              <a:rPr lang="da-DK" dirty="0" err="1"/>
              <a:t>about</a:t>
            </a:r>
            <a:r>
              <a:rPr lang="da-DK" dirty="0"/>
              <a:t> .065.</a:t>
            </a:r>
          </a:p>
          <a:p>
            <a:endParaRPr lang="da-DK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324AD87-28F7-3F1B-AFBF-ABAF77707F22}"/>
              </a:ext>
            </a:extLst>
          </p:cNvPr>
          <p:cNvSpPr txBox="1">
            <a:spLocks/>
          </p:cNvSpPr>
          <p:nvPr/>
        </p:nvSpPr>
        <p:spPr>
          <a:xfrm>
            <a:off x="627294" y="4511307"/>
            <a:ext cx="10732765" cy="3744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i="1" dirty="0"/>
              <a:t>(d)  Can </a:t>
            </a:r>
            <a:r>
              <a:rPr lang="da-DK" i="1" dirty="0" err="1"/>
              <a:t>you</a:t>
            </a:r>
            <a:r>
              <a:rPr lang="da-DK" i="1" dirty="0"/>
              <a:t> </a:t>
            </a:r>
            <a:r>
              <a:rPr lang="da-DK" i="1" dirty="0" err="1"/>
              <a:t>think</a:t>
            </a:r>
            <a:r>
              <a:rPr lang="da-DK" i="1" dirty="0"/>
              <a:t> of </a:t>
            </a:r>
            <a:r>
              <a:rPr lang="da-DK" i="1" dirty="0" err="1"/>
              <a:t>one</a:t>
            </a:r>
            <a:r>
              <a:rPr lang="da-DK" i="1" dirty="0"/>
              <a:t> or more </a:t>
            </a:r>
            <a:r>
              <a:rPr lang="da-DK" i="1" dirty="0" err="1"/>
              <a:t>potentially</a:t>
            </a:r>
            <a:r>
              <a:rPr lang="da-DK" i="1" dirty="0"/>
              <a:t> </a:t>
            </a:r>
            <a:r>
              <a:rPr lang="da-DK" i="1" dirty="0" err="1"/>
              <a:t>important</a:t>
            </a:r>
            <a:r>
              <a:rPr lang="da-DK" i="1" dirty="0"/>
              <a:t>, time-</a:t>
            </a:r>
            <a:r>
              <a:rPr lang="da-DK" i="1" dirty="0" err="1"/>
              <a:t>varying</a:t>
            </a:r>
            <a:r>
              <a:rPr lang="da-DK" i="1" dirty="0"/>
              <a:t> variables </a:t>
            </a:r>
            <a:r>
              <a:rPr lang="da-DK" i="1" dirty="0" err="1"/>
              <a:t>that</a:t>
            </a:r>
            <a:r>
              <a:rPr lang="da-DK" i="1" dirty="0"/>
              <a:t> have </a:t>
            </a:r>
            <a:r>
              <a:rPr lang="da-DK" i="1" dirty="0" err="1"/>
              <a:t>been</a:t>
            </a:r>
            <a:r>
              <a:rPr lang="da-DK" i="1" dirty="0"/>
              <a:t> </a:t>
            </a:r>
            <a:r>
              <a:rPr lang="da-DK" i="1" dirty="0" err="1"/>
              <a:t>omitted</a:t>
            </a:r>
            <a:r>
              <a:rPr lang="da-DK" i="1" dirty="0"/>
              <a:t> from the </a:t>
            </a:r>
            <a:r>
              <a:rPr lang="da-DK" i="1" dirty="0" err="1"/>
              <a:t>analysis</a:t>
            </a:r>
            <a:r>
              <a:rPr lang="da-DK" i="1" dirty="0"/>
              <a:t>? 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D61F2F5-9020-CD7B-F36D-50B6259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913701"/>
            <a:ext cx="7772400" cy="115672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EE542B-3AAB-0B5E-318D-71A5DD114A6B}"/>
              </a:ext>
            </a:extLst>
          </p:cNvPr>
          <p:cNvSpPr txBox="1">
            <a:spLocks/>
          </p:cNvSpPr>
          <p:nvPr/>
        </p:nvSpPr>
        <p:spPr>
          <a:xfrm>
            <a:off x="627292" y="4975960"/>
            <a:ext cx="10732765" cy="10748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One </a:t>
            </a:r>
            <a:r>
              <a:rPr lang="da-DK" dirty="0" err="1"/>
              <a:t>possibility</a:t>
            </a:r>
            <a:r>
              <a:rPr lang="da-DK" dirty="0"/>
              <a:t> is a measure of </a:t>
            </a:r>
            <a:r>
              <a:rPr lang="da-DK" dirty="0" err="1"/>
              <a:t>course</a:t>
            </a:r>
            <a:r>
              <a:rPr lang="da-DK" dirty="0"/>
              <a:t> load. If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fraction</a:t>
            </a:r>
            <a:r>
              <a:rPr lang="da-DK" dirty="0"/>
              <a:t> of student-</a:t>
            </a:r>
            <a:r>
              <a:rPr lang="da-DK" dirty="0" err="1"/>
              <a:t>athletes</a:t>
            </a:r>
            <a:r>
              <a:rPr lang="da-DK" dirty="0"/>
              <a:t> </a:t>
            </a:r>
            <a:r>
              <a:rPr lang="da-DK" dirty="0" err="1"/>
              <a:t>take</a:t>
            </a:r>
            <a:r>
              <a:rPr lang="da-DK" dirty="0"/>
              <a:t> a lighter load </a:t>
            </a:r>
            <a:r>
              <a:rPr lang="da-DK" dirty="0" err="1"/>
              <a:t>during</a:t>
            </a:r>
            <a:r>
              <a:rPr lang="da-DK" dirty="0"/>
              <a:t> the </a:t>
            </a:r>
            <a:r>
              <a:rPr lang="da-DK" dirty="0" err="1"/>
              <a:t>season</a:t>
            </a:r>
            <a:r>
              <a:rPr lang="da-DK" dirty="0"/>
              <a:t> (for </a:t>
            </a:r>
            <a:r>
              <a:rPr lang="da-DK" dirty="0" err="1"/>
              <a:t>those</a:t>
            </a:r>
            <a:r>
              <a:rPr lang="da-DK" dirty="0"/>
              <a:t> sports </a:t>
            </a:r>
            <a:r>
              <a:rPr lang="da-DK" dirty="0" err="1"/>
              <a:t>that</a:t>
            </a:r>
            <a:r>
              <a:rPr lang="da-DK" dirty="0"/>
              <a:t> have a true </a:t>
            </a:r>
            <a:r>
              <a:rPr lang="da-DK" dirty="0" err="1"/>
              <a:t>season</a:t>
            </a:r>
            <a:r>
              <a:rPr lang="da-DK" dirty="0"/>
              <a:t>), </a:t>
            </a:r>
            <a:r>
              <a:rPr lang="da-DK" dirty="0" err="1"/>
              <a:t>then</a:t>
            </a:r>
            <a:r>
              <a:rPr lang="da-DK" dirty="0"/>
              <a:t> term </a:t>
            </a:r>
            <a:r>
              <a:rPr lang="da-DK" dirty="0" err="1"/>
              <a:t>GPAs</a:t>
            </a:r>
            <a:r>
              <a:rPr lang="da-DK" dirty="0"/>
              <a:t> </a:t>
            </a:r>
            <a:r>
              <a:rPr lang="da-DK" dirty="0" err="1"/>
              <a:t>may</a:t>
            </a:r>
            <a:r>
              <a:rPr lang="da-DK" dirty="0"/>
              <a:t> </a:t>
            </a:r>
            <a:r>
              <a:rPr lang="da-DK" dirty="0" err="1"/>
              <a:t>tend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,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equal</a:t>
            </a:r>
            <a:r>
              <a:rPr lang="da-DK" dirty="0"/>
              <a:t>. This </a:t>
            </a:r>
            <a:r>
              <a:rPr lang="da-DK" dirty="0" err="1"/>
              <a:t>would</a:t>
            </a:r>
            <a:r>
              <a:rPr lang="da-DK" dirty="0"/>
              <a:t> bias the </a:t>
            </a:r>
            <a:r>
              <a:rPr lang="da-DK" dirty="0" err="1"/>
              <a:t>results</a:t>
            </a:r>
            <a:r>
              <a:rPr lang="da-DK" dirty="0"/>
              <a:t> </a:t>
            </a:r>
            <a:r>
              <a:rPr lang="da-DK" dirty="0" err="1"/>
              <a:t>away</a:t>
            </a:r>
            <a:r>
              <a:rPr lang="da-DK" dirty="0"/>
              <a:t> from </a:t>
            </a:r>
            <a:r>
              <a:rPr lang="da-DK" dirty="0" err="1"/>
              <a:t>finding</a:t>
            </a:r>
            <a:r>
              <a:rPr lang="da-DK" dirty="0"/>
              <a:t> an </a:t>
            </a:r>
            <a:r>
              <a:rPr lang="da-DK" dirty="0" err="1"/>
              <a:t>effect</a:t>
            </a:r>
            <a:r>
              <a:rPr lang="da-DK" dirty="0"/>
              <a:t> of </a:t>
            </a:r>
            <a:r>
              <a:rPr lang="da-DK" i="1" dirty="0" err="1"/>
              <a:t>season</a:t>
            </a:r>
            <a:r>
              <a:rPr lang="da-DK" dirty="0"/>
              <a:t> on term GPA.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8439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E4EF-C78A-1B93-DC03-D38A0640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62FC8-40B2-99D4-D837-FEEA4436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8198358" cy="482125"/>
          </a:xfrm>
        </p:spPr>
        <p:txBody>
          <a:bodyPr/>
          <a:lstStyle/>
          <a:p>
            <a:r>
              <a:rPr lang="en-GB" dirty="0"/>
              <a:t>Problem Set 5 - </a:t>
            </a:r>
            <a:r>
              <a:rPr lang="da-DK" dirty="0"/>
              <a:t>Panel Data Models </a:t>
            </a:r>
            <a:br>
              <a:rPr lang="da-DK" dirty="0"/>
            </a:br>
            <a:br>
              <a:rPr lang="da-DK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64901-60CA-8E00-FADE-4428FD0E2F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44232AB-BE83-2F73-0DD6-FA21BAECEFB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732765" cy="409575"/>
          </a:xfrm>
        </p:spPr>
        <p:txBody>
          <a:bodyPr/>
          <a:lstStyle/>
          <a:p>
            <a:r>
              <a:rPr lang="en-GB" dirty="0"/>
              <a:t>Exercise 5.3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1DA839-1328-FD4B-61C8-2DE76F972551}"/>
              </a:ext>
            </a:extLst>
          </p:cNvPr>
          <p:cNvSpPr txBox="1"/>
          <p:nvPr/>
        </p:nvSpPr>
        <p:spPr>
          <a:xfrm>
            <a:off x="1625599" y="6227535"/>
            <a:ext cx="913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da-DK" sz="1400" i="1" dirty="0"/>
              <a:t>Note: </a:t>
            </a:r>
            <a:r>
              <a:rPr lang="da-DK" sz="1400" i="1" dirty="0" err="1"/>
              <a:t>Use</a:t>
            </a:r>
            <a:r>
              <a:rPr lang="da-DK" sz="1400" i="1" dirty="0"/>
              <a:t> </a:t>
            </a:r>
            <a:r>
              <a:rPr lang="da-DK" sz="1400" i="1" dirty="0" err="1"/>
              <a:t>airfare.dta</a:t>
            </a:r>
            <a:r>
              <a:rPr lang="da-DK" sz="1400" i="1" dirty="0"/>
              <a:t> for </a:t>
            </a:r>
            <a:r>
              <a:rPr lang="da-DK" sz="1400" i="1" dirty="0" err="1"/>
              <a:t>this</a:t>
            </a:r>
            <a:r>
              <a:rPr lang="da-DK" sz="1400" i="1" dirty="0"/>
              <a:t> </a:t>
            </a:r>
            <a:r>
              <a:rPr lang="da-DK" sz="1400" i="1" dirty="0" err="1"/>
              <a:t>exercise</a:t>
            </a:r>
            <a:r>
              <a:rPr lang="da-DK" sz="1400" i="1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9">
                <a:extLst>
                  <a:ext uri="{FF2B5EF4-FFF2-40B4-BE49-F238E27FC236}">
                    <a16:creationId xmlns:a16="http://schemas.microsoft.com/office/drawing/2014/main" id="{89391493-62E4-2F2B-6FFE-0EC1C0B46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7" y="1476474"/>
                <a:ext cx="10732765" cy="182132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a-DK" i="1" dirty="0"/>
                  <a:t>Load the data and </a:t>
                </a:r>
                <a:r>
                  <a:rPr lang="da-DK" i="1" dirty="0" err="1"/>
                  <a:t>explore</a:t>
                </a:r>
                <a:r>
                  <a:rPr lang="da-DK" i="1" dirty="0"/>
                  <a:t> </a:t>
                </a:r>
                <a:r>
                  <a:rPr lang="da-DK" i="1" dirty="0" err="1"/>
                  <a:t>its</a:t>
                </a:r>
                <a:r>
                  <a:rPr lang="da-DK" i="1" dirty="0"/>
                  <a:t> content (variables, </a:t>
                </a:r>
                <a:r>
                  <a:rPr lang="da-DK" i="1" dirty="0" err="1"/>
                  <a:t>structure</a:t>
                </a:r>
                <a:r>
                  <a:rPr lang="da-DK" i="1" dirty="0"/>
                  <a:t>). </a:t>
                </a:r>
                <a:r>
                  <a:rPr lang="da-DK" i="1" dirty="0" err="1"/>
                  <a:t>We</a:t>
                </a:r>
                <a:r>
                  <a:rPr lang="da-DK" i="1" dirty="0"/>
                  <a:t> </a:t>
                </a:r>
                <a:r>
                  <a:rPr lang="da-DK" i="1" dirty="0" err="1"/>
                  <a:t>are</a:t>
                </a:r>
                <a:r>
                  <a:rPr lang="da-DK" i="1" dirty="0"/>
                  <a:t> </a:t>
                </a:r>
                <a:r>
                  <a:rPr lang="da-DK" i="1" dirty="0" err="1"/>
                  <a:t>interested</a:t>
                </a:r>
                <a:r>
                  <a:rPr lang="da-DK" i="1" dirty="0"/>
                  <a:t> in </a:t>
                </a:r>
                <a:r>
                  <a:rPr lang="da-DK" i="1" dirty="0" err="1"/>
                  <a:t>estimating</a:t>
                </a:r>
                <a:r>
                  <a:rPr lang="da-DK" i="1" dirty="0"/>
                  <a:t> the determinants of the </a:t>
                </a:r>
                <a:r>
                  <a:rPr lang="da-DK" i="1" dirty="0" err="1"/>
                  <a:t>price</a:t>
                </a:r>
                <a:r>
                  <a:rPr lang="da-DK" i="1" dirty="0"/>
                  <a:t> for </a:t>
                </a:r>
                <a:r>
                  <a:rPr lang="da-DK" i="1" dirty="0" err="1"/>
                  <a:t>airfares</a:t>
                </a:r>
                <a:r>
                  <a:rPr lang="da-DK" i="1" dirty="0"/>
                  <a:t>. </a:t>
                </a:r>
                <a:r>
                  <a:rPr lang="da-DK" i="1" dirty="0" err="1"/>
                  <a:t>Our</a:t>
                </a:r>
                <a:r>
                  <a:rPr lang="da-DK" i="1" dirty="0"/>
                  <a:t> model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a-DK" i="1" dirty="0" err="1">
                          <a:latin typeface="Cambria Math" panose="02040503050406030204" pitchFamily="18" charset="0"/>
                        </a:rPr>
                        <m:t>𝑓𝑎𝑟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dirty="0" err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a-DK" i="1" dirty="0" err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 dirty="0" err="1">
                          <a:latin typeface="Cambria Math" panose="02040503050406030204" pitchFamily="18" charset="0"/>
                        </a:rPr>
                        <m:t>𝑐𝑜𝑛𝑐𝑒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a-DK" i="1" dirty="0" err="1">
                          <a:latin typeface="Cambria Math" panose="02040503050406030204" pitchFamily="18" charset="0"/>
                        </a:rPr>
                        <m:t>𝑑𝑖𝑠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da-DK" b="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l-GR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>
                                  <a:latin typeface="Cambria Math" panose="02040503050406030204" pitchFamily="18" charset="0"/>
                                </a:rPr>
                                <m:t>𝑙𝑜</m:t>
                              </m:r>
                              <m:func>
                                <m:funcPr>
                                  <m:ctrlPr>
                                    <a:rPr lang="da-DK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a-DK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a-DK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 dirty="0" err="1">
                                          <a:latin typeface="Cambria Math" panose="02040503050406030204" pitchFamily="18" charset="0"/>
                                        </a:rPr>
                                        <m:t>𝑑𝑖𝑠</m:t>
                                      </m:r>
                                      <m:sSub>
                                        <m:sSubPr>
                                          <m:ctrlPr>
                                            <a:rPr lang="da-DK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i="1" dirty="0" err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a-DK" i="1" dirty="0" err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= 1,…,4, </m:t>
                      </m:r>
                    </m:oMath>
                  </m:oMathPara>
                </a14:m>
                <a:endParaRPr lang="da-DK" i="1" dirty="0"/>
              </a:p>
              <a:p>
                <a:pPr marL="0" indent="0">
                  <a:buNone/>
                </a:pPr>
                <a:r>
                  <a:rPr lang="da-DK" i="1" dirty="0" err="1"/>
                  <a:t>where</a:t>
                </a:r>
                <a:r>
                  <a:rPr lang="da-DK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a-DK" i="1" dirty="0"/>
                  <a:t> </a:t>
                </a:r>
                <a:r>
                  <a:rPr lang="da-DK" i="1" dirty="0" err="1"/>
                  <a:t>means</a:t>
                </a:r>
                <a:r>
                  <a:rPr lang="da-DK" i="1" dirty="0"/>
                  <a:t> </a:t>
                </a:r>
                <a:r>
                  <a:rPr lang="da-DK" i="1" dirty="0" err="1"/>
                  <a:t>that</a:t>
                </a:r>
                <a:r>
                  <a:rPr lang="da-DK" i="1" dirty="0"/>
                  <a:t> </a:t>
                </a:r>
                <a:r>
                  <a:rPr lang="da-DK" i="1" dirty="0" err="1"/>
                  <a:t>we</a:t>
                </a:r>
                <a:r>
                  <a:rPr lang="da-DK" i="1" dirty="0"/>
                  <a:t> </a:t>
                </a:r>
                <a:r>
                  <a:rPr lang="da-DK" i="1" dirty="0" err="1"/>
                  <a:t>allow</a:t>
                </a:r>
                <a:r>
                  <a:rPr lang="da-DK" i="1" dirty="0"/>
                  <a:t> for </a:t>
                </a:r>
                <a:r>
                  <a:rPr lang="da-DK" i="1" dirty="0" err="1"/>
                  <a:t>different</a:t>
                </a:r>
                <a:r>
                  <a:rPr lang="da-DK" i="1" dirty="0"/>
                  <a:t> </a:t>
                </a:r>
                <a:r>
                  <a:rPr lang="da-DK" i="1" dirty="0" err="1"/>
                  <a:t>year</a:t>
                </a:r>
                <a:r>
                  <a:rPr lang="da-DK" i="1" dirty="0"/>
                  <a:t> </a:t>
                </a:r>
                <a:r>
                  <a:rPr lang="da-DK" i="1" dirty="0" err="1"/>
                  <a:t>intercepts</a:t>
                </a:r>
                <a:r>
                  <a:rPr lang="da-DK" i="1" dirty="0"/>
                  <a:t>.</a:t>
                </a:r>
              </a:p>
              <a:p>
                <a:r>
                  <a:rPr lang="da-DK" i="1" dirty="0"/>
                  <a:t>(a)  </a:t>
                </a:r>
                <a:r>
                  <a:rPr lang="da-DK" i="1" dirty="0" err="1"/>
                  <a:t>Estimate</a:t>
                </a:r>
                <a:r>
                  <a:rPr lang="da-DK" i="1" dirty="0"/>
                  <a:t> the </a:t>
                </a:r>
                <a:r>
                  <a:rPr lang="da-DK" i="1" dirty="0" err="1"/>
                  <a:t>above</a:t>
                </a:r>
                <a:r>
                  <a:rPr lang="da-DK" i="1" dirty="0"/>
                  <a:t> </a:t>
                </a:r>
                <a:r>
                  <a:rPr lang="da-DK" i="1" dirty="0" err="1"/>
                  <a:t>equation</a:t>
                </a:r>
                <a:r>
                  <a:rPr lang="da-DK" i="1" dirty="0"/>
                  <a:t> by </a:t>
                </a:r>
                <a:r>
                  <a:rPr lang="da-DK" i="1" dirty="0" err="1"/>
                  <a:t>pooled</a:t>
                </a:r>
                <a:r>
                  <a:rPr lang="da-DK" i="1" dirty="0"/>
                  <a:t> OLS, </a:t>
                </a:r>
                <a:r>
                  <a:rPr lang="da-DK" i="1" dirty="0" err="1"/>
                  <a:t>being</a:t>
                </a:r>
                <a:r>
                  <a:rPr lang="da-DK" i="1" dirty="0"/>
                  <a:t> sure to </a:t>
                </a:r>
                <a:r>
                  <a:rPr lang="da-DK" i="1" dirty="0" err="1"/>
                  <a:t>include</a:t>
                </a:r>
                <a:r>
                  <a:rPr lang="da-DK" i="1" dirty="0"/>
                  <a:t> </a:t>
                </a:r>
                <a:r>
                  <a:rPr lang="da-DK" i="1" dirty="0" err="1"/>
                  <a:t>year</a:t>
                </a:r>
                <a:r>
                  <a:rPr lang="da-DK" i="1" dirty="0"/>
                  <a:t> </a:t>
                </a:r>
                <a:r>
                  <a:rPr lang="da-DK" i="1" dirty="0" err="1"/>
                  <a:t>dummies</a:t>
                </a:r>
                <a:r>
                  <a:rPr lang="da-DK" i="1" dirty="0"/>
                  <a:t>. If ∆</a:t>
                </a:r>
                <a:r>
                  <a:rPr lang="da-DK" i="1" dirty="0" err="1"/>
                  <a:t>concen</a:t>
                </a:r>
                <a:r>
                  <a:rPr lang="da-DK" i="1" dirty="0"/>
                  <a:t> = 0.10, </a:t>
                </a:r>
                <a:r>
                  <a:rPr lang="da-DK" i="1" dirty="0" err="1"/>
                  <a:t>what</a:t>
                </a:r>
                <a:r>
                  <a:rPr lang="da-DK" i="1" dirty="0"/>
                  <a:t> is the </a:t>
                </a:r>
                <a:r>
                  <a:rPr lang="da-DK" i="1" dirty="0" err="1"/>
                  <a:t>estimated</a:t>
                </a:r>
                <a:r>
                  <a:rPr lang="da-DK" i="1" dirty="0"/>
                  <a:t> </a:t>
                </a:r>
                <a:r>
                  <a:rPr lang="da-DK" i="1" dirty="0" err="1"/>
                  <a:t>percentage</a:t>
                </a:r>
                <a:r>
                  <a:rPr lang="da-DK" i="1" dirty="0"/>
                  <a:t> </a:t>
                </a:r>
                <a:r>
                  <a:rPr lang="da-DK" i="1" dirty="0" err="1"/>
                  <a:t>increase</a:t>
                </a:r>
                <a:r>
                  <a:rPr lang="da-DK" i="1" dirty="0"/>
                  <a:t> in fare? </a:t>
                </a:r>
              </a:p>
            </p:txBody>
          </p:sp>
        </mc:Choice>
        <mc:Fallback xmlns="">
          <p:sp>
            <p:nvSpPr>
              <p:cNvPr id="17" name="Content Placeholder 9">
                <a:extLst>
                  <a:ext uri="{FF2B5EF4-FFF2-40B4-BE49-F238E27FC236}">
                    <a16:creationId xmlns:a16="http://schemas.microsoft.com/office/drawing/2014/main" id="{89391493-62E4-2F2B-6FFE-0EC1C0B46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7" y="1476474"/>
                <a:ext cx="10732765" cy="1821323"/>
              </a:xfrm>
              <a:prstGeom prst="rect">
                <a:avLst/>
              </a:prstGeom>
              <a:blipFill>
                <a:blip r:embed="rId3"/>
                <a:stretch>
                  <a:fillRect l="-1064" t="-2083" b="-20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7C3C1951-00F0-A672-C437-A8481F0B09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3" y="3338166"/>
                <a:ext cx="10732765" cy="71478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</a:t>
                </a:r>
                <a:r>
                  <a:rPr lang="da-DK" dirty="0" err="1"/>
                  <a:t>pooled</a:t>
                </a:r>
                <a:r>
                  <a:rPr lang="da-DK" dirty="0"/>
                  <a:t> OLS </a:t>
                </a:r>
                <a:r>
                  <a:rPr lang="da-DK" dirty="0" err="1"/>
                  <a:t>estimate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is </a:t>
                </a:r>
                <a:r>
                  <a:rPr lang="da-DK" dirty="0" err="1"/>
                  <a:t>about</a:t>
                </a:r>
                <a:r>
                  <a:rPr lang="da-DK" dirty="0"/>
                  <a:t> .360. If </a:t>
                </a:r>
                <a:r>
                  <a:rPr lang="da-DK" i="1" dirty="0"/>
                  <a:t>∆</a:t>
                </a:r>
                <a:r>
                  <a:rPr lang="da-DK" i="1" dirty="0" err="1"/>
                  <a:t>concen</a:t>
                </a:r>
                <a:r>
                  <a:rPr lang="da-DK" i="1" dirty="0"/>
                  <a:t> = 0.10 </a:t>
                </a:r>
                <a:r>
                  <a:rPr lang="da-DK" dirty="0" err="1"/>
                  <a:t>then</a:t>
                </a:r>
                <a:r>
                  <a:rPr lang="da-DK" dirty="0"/>
                  <a:t> </a:t>
                </a:r>
                <a:r>
                  <a:rPr lang="da-DK" i="1" dirty="0"/>
                  <a:t>∆ </a:t>
                </a:r>
                <a:r>
                  <a:rPr lang="da-DK" i="1" dirty="0" err="1"/>
                  <a:t>lfare</a:t>
                </a:r>
                <a:r>
                  <a:rPr lang="da-DK" i="1" dirty="0"/>
                  <a:t>= </a:t>
                </a:r>
                <a:r>
                  <a:rPr lang="da-DK" dirty="0"/>
                  <a:t>.360(.10) =3.6, </a:t>
                </a:r>
                <a:r>
                  <a:rPr lang="da-DK" dirty="0" err="1"/>
                  <a:t>which</a:t>
                </a:r>
                <a:r>
                  <a:rPr lang="da-DK" dirty="0"/>
                  <a:t> </a:t>
                </a:r>
                <a:r>
                  <a:rPr lang="da-DK" dirty="0" err="1"/>
                  <a:t>means</a:t>
                </a:r>
                <a:r>
                  <a:rPr lang="da-DK" dirty="0"/>
                  <a:t> air fare is </a:t>
                </a:r>
                <a:r>
                  <a:rPr lang="da-DK" dirty="0" err="1"/>
                  <a:t>estimated</a:t>
                </a:r>
                <a:r>
                  <a:rPr lang="da-DK" dirty="0"/>
                  <a:t> to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about</a:t>
                </a:r>
                <a:r>
                  <a:rPr lang="da-DK" dirty="0"/>
                  <a:t> 3.6% </a:t>
                </a:r>
                <a:r>
                  <a:rPr lang="da-DK" dirty="0" err="1"/>
                  <a:t>higher</a:t>
                </a:r>
                <a:r>
                  <a:rPr lang="da-DK" dirty="0"/>
                  <a:t>.</a:t>
                </a:r>
              </a:p>
            </p:txBody>
          </p:sp>
        </mc:Choice>
        <mc:Fallback>
          <p:sp>
            <p:nvSpPr>
              <p:cNvPr id="13" name="Content Placeholder 9">
                <a:extLst>
                  <a:ext uri="{FF2B5EF4-FFF2-40B4-BE49-F238E27FC236}">
                    <a16:creationId xmlns:a16="http://schemas.microsoft.com/office/drawing/2014/main" id="{7C3C1951-00F0-A672-C437-A8481F0B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3" y="3338166"/>
                <a:ext cx="10732765" cy="714780"/>
              </a:xfrm>
              <a:prstGeom prst="rect">
                <a:avLst/>
              </a:prstGeom>
              <a:blipFill>
                <a:blip r:embed="rId4"/>
                <a:stretch>
                  <a:fillRect l="-709" t="-526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C53E7E2C-8C65-9D70-55C0-08D4C41BE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4" y="3972457"/>
                <a:ext cx="10732765" cy="583207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i="1" dirty="0"/>
                  <a:t>(b)   </a:t>
                </a:r>
                <a:r>
                  <a:rPr lang="da-DK" i="1" dirty="0" err="1"/>
                  <a:t>What</a:t>
                </a:r>
                <a:r>
                  <a:rPr lang="da-DK" i="1" dirty="0"/>
                  <a:t> is the </a:t>
                </a:r>
                <a:r>
                  <a:rPr lang="da-DK" i="1" dirty="0" err="1"/>
                  <a:t>usual</a:t>
                </a:r>
                <a:r>
                  <a:rPr lang="da-DK" i="1" dirty="0"/>
                  <a:t> OLS 95% </a:t>
                </a:r>
                <a:r>
                  <a:rPr lang="da-DK" i="1" dirty="0" err="1"/>
                  <a:t>confidence</a:t>
                </a:r>
                <a:r>
                  <a:rPr lang="da-DK" i="1" dirty="0"/>
                  <a:t>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l-GR" i="1" dirty="0"/>
                  <a:t> </a:t>
                </a:r>
                <a:r>
                  <a:rPr lang="da-DK" i="1" dirty="0" err="1"/>
                  <a:t>Why</a:t>
                </a:r>
                <a:r>
                  <a:rPr lang="da-DK" i="1" dirty="0"/>
                  <a:t> is it </a:t>
                </a:r>
                <a:r>
                  <a:rPr lang="da-DK" i="1" dirty="0" err="1"/>
                  <a:t>probably</a:t>
                </a:r>
                <a:r>
                  <a:rPr lang="da-DK" i="1" dirty="0"/>
                  <a:t> not </a:t>
                </a:r>
                <a:r>
                  <a:rPr lang="da-DK" i="1" dirty="0" err="1"/>
                  <a:t>reliable</a:t>
                </a:r>
                <a:r>
                  <a:rPr lang="da-DK" i="1" dirty="0"/>
                  <a:t>? Find the </a:t>
                </a:r>
                <a:r>
                  <a:rPr lang="da-DK" i="1" dirty="0" err="1"/>
                  <a:t>heteroscedasticity</a:t>
                </a:r>
                <a:r>
                  <a:rPr lang="da-DK" i="1" dirty="0"/>
                  <a:t> robust and ”</a:t>
                </a:r>
                <a:r>
                  <a:rPr lang="da-DK" i="1" dirty="0" err="1"/>
                  <a:t>fully</a:t>
                </a:r>
                <a:r>
                  <a:rPr lang="da-DK" i="1" dirty="0"/>
                  <a:t>” (</a:t>
                </a:r>
                <a:r>
                  <a:rPr lang="da-DK" i="1" dirty="0" err="1"/>
                  <a:t>heteroscedasticity</a:t>
                </a:r>
                <a:r>
                  <a:rPr lang="da-DK" i="1" dirty="0"/>
                  <a:t> and </a:t>
                </a:r>
                <a:r>
                  <a:rPr lang="da-DK" i="1" dirty="0" err="1"/>
                  <a:t>serial</a:t>
                </a:r>
                <a:r>
                  <a:rPr lang="da-DK" i="1" dirty="0"/>
                  <a:t> </a:t>
                </a:r>
                <a:r>
                  <a:rPr lang="da-DK" i="1" dirty="0" err="1"/>
                  <a:t>correlation</a:t>
                </a:r>
                <a:r>
                  <a:rPr lang="da-DK" i="1" dirty="0"/>
                  <a:t>) robust 95% CI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i="1" dirty="0"/>
                  <a:t>. </a:t>
                </a:r>
                <a:r>
                  <a:rPr lang="da-DK" i="1" dirty="0" err="1"/>
                  <a:t>Compare</a:t>
                </a:r>
                <a:r>
                  <a:rPr lang="da-DK" i="1" dirty="0"/>
                  <a:t> it to the </a:t>
                </a:r>
                <a:r>
                  <a:rPr lang="da-DK" i="1" dirty="0" err="1"/>
                  <a:t>usual</a:t>
                </a:r>
                <a:r>
                  <a:rPr lang="da-DK" i="1" dirty="0"/>
                  <a:t> CI and </a:t>
                </a:r>
                <a:r>
                  <a:rPr lang="da-DK" i="1" dirty="0" err="1"/>
                  <a:t>comment</a:t>
                </a:r>
                <a:r>
                  <a:rPr lang="da-DK" i="1" dirty="0"/>
                  <a:t>. </a:t>
                </a:r>
              </a:p>
            </p:txBody>
          </p:sp>
        </mc:Choice>
        <mc:Fallback xmlns="">
          <p:sp>
            <p:nvSpPr>
              <p:cNvPr id="8" name="Content Placeholder 9">
                <a:extLst>
                  <a:ext uri="{FF2B5EF4-FFF2-40B4-BE49-F238E27FC236}">
                    <a16:creationId xmlns:a16="http://schemas.microsoft.com/office/drawing/2014/main" id="{C53E7E2C-8C65-9D70-55C0-08D4C41B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4" y="3972457"/>
                <a:ext cx="10732765" cy="583207"/>
              </a:xfrm>
              <a:prstGeom prst="rect">
                <a:avLst/>
              </a:prstGeom>
              <a:blipFill>
                <a:blip r:embed="rId5"/>
                <a:stretch>
                  <a:fillRect l="-709" t="-4255" r="-946" b="-212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E3187B90-64D7-E66E-1F66-53459099E3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293" y="4610141"/>
                <a:ext cx="10732765" cy="147361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​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3600" b="1" kern="120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​"/>
                  <a:defRPr sz="12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​"/>
                  <a:defRPr sz="8000" b="1" kern="1200" cap="all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r>
                  <a:rPr lang="da-DK" dirty="0"/>
                  <a:t>The 95% CI </a:t>
                </a:r>
                <a:r>
                  <a:rPr lang="da-DK" dirty="0" err="1"/>
                  <a:t>obtained</a:t>
                </a:r>
                <a:r>
                  <a:rPr lang="da-DK" dirty="0"/>
                  <a:t> </a:t>
                </a:r>
                <a:r>
                  <a:rPr lang="da-DK" dirty="0" err="1"/>
                  <a:t>using</a:t>
                </a:r>
                <a:r>
                  <a:rPr lang="da-DK" dirty="0"/>
                  <a:t> the </a:t>
                </a:r>
                <a:r>
                  <a:rPr lang="da-DK" dirty="0" err="1"/>
                  <a:t>usual</a:t>
                </a:r>
                <a:r>
                  <a:rPr lang="da-DK" dirty="0"/>
                  <a:t> OLS standard </a:t>
                </a:r>
                <a:r>
                  <a:rPr lang="da-DK" dirty="0" err="1"/>
                  <a:t>error</a:t>
                </a:r>
                <a:r>
                  <a:rPr lang="da-DK" dirty="0"/>
                  <a:t> is .301 to .419. But the </a:t>
                </a:r>
                <a:r>
                  <a:rPr lang="da-DK" dirty="0" err="1"/>
                  <a:t>validity</a:t>
                </a:r>
                <a:r>
                  <a:rPr lang="da-DK" dirty="0"/>
                  <a:t> of </a:t>
                </a:r>
                <a:r>
                  <a:rPr lang="da-DK" dirty="0" err="1"/>
                  <a:t>this</a:t>
                </a:r>
                <a:r>
                  <a:rPr lang="da-DK" dirty="0"/>
                  <a:t> standard </a:t>
                </a:r>
                <a:r>
                  <a:rPr lang="da-DK" dirty="0" err="1"/>
                  <a:t>error</a:t>
                </a:r>
                <a:r>
                  <a:rPr lang="da-DK" dirty="0"/>
                  <a:t> </a:t>
                </a:r>
                <a:r>
                  <a:rPr lang="da-DK" dirty="0" err="1"/>
                  <a:t>requires</a:t>
                </a:r>
                <a:r>
                  <a:rPr lang="da-DK" dirty="0"/>
                  <a:t> the </a:t>
                </a:r>
                <a:r>
                  <a:rPr lang="da-DK" dirty="0" err="1"/>
                  <a:t>composite</a:t>
                </a:r>
                <a:r>
                  <a:rPr lang="da-DK" dirty="0"/>
                  <a:t> </a:t>
                </a:r>
                <a:r>
                  <a:rPr lang="da-DK" dirty="0" err="1"/>
                  <a:t>error</a:t>
                </a:r>
                <a:r>
                  <a:rPr lang="da-DK" dirty="0"/>
                  <a:t> to have no </a:t>
                </a:r>
                <a:r>
                  <a:rPr lang="da-DK" dirty="0" err="1"/>
                  <a:t>serial</a:t>
                </a:r>
                <a:r>
                  <a:rPr lang="da-DK" dirty="0"/>
                  <a:t> </a:t>
                </a:r>
                <a:r>
                  <a:rPr lang="da-DK" dirty="0" err="1"/>
                  <a:t>correlation</a:t>
                </a:r>
                <a:r>
                  <a:rPr lang="da-DK" dirty="0"/>
                  <a:t>, </a:t>
                </a:r>
                <a:r>
                  <a:rPr lang="da-DK" dirty="0" err="1"/>
                  <a:t>which</a:t>
                </a:r>
                <a:r>
                  <a:rPr lang="da-DK" dirty="0"/>
                  <a:t> </a:t>
                </a:r>
                <a:r>
                  <a:rPr lang="da-DK" dirty="0" err="1"/>
                  <a:t>effectively</a:t>
                </a:r>
                <a:r>
                  <a:rPr lang="da-DK" dirty="0"/>
                  <a:t> </a:t>
                </a:r>
                <a:r>
                  <a:rPr lang="da-DK" dirty="0" err="1"/>
                  <a:t>means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dirty="0"/>
                  <a:t> is not in the </a:t>
                </a:r>
                <a:r>
                  <a:rPr lang="da-DK" dirty="0" err="1"/>
                  <a:t>equation</a:t>
                </a:r>
                <a:r>
                  <a:rPr lang="da-DK" dirty="0"/>
                  <a:t>. The </a:t>
                </a:r>
                <a:r>
                  <a:rPr lang="da-DK" dirty="0" err="1"/>
                  <a:t>fully</a:t>
                </a:r>
                <a:r>
                  <a:rPr lang="da-DK" dirty="0"/>
                  <a:t> robust 95% CI, </a:t>
                </a:r>
                <a:r>
                  <a:rPr lang="da-DK" dirty="0" err="1"/>
                  <a:t>which</a:t>
                </a:r>
                <a:r>
                  <a:rPr lang="da-DK" dirty="0"/>
                  <a:t> </a:t>
                </a:r>
                <a:r>
                  <a:rPr lang="da-DK" dirty="0" err="1"/>
                  <a:t>allows</a:t>
                </a:r>
                <a:r>
                  <a:rPr lang="da-DK" dirty="0"/>
                  <a:t> </a:t>
                </a:r>
                <a:r>
                  <a:rPr lang="da-DK" dirty="0" err="1"/>
                  <a:t>any</a:t>
                </a:r>
                <a:r>
                  <a:rPr lang="da-DK" dirty="0"/>
                  <a:t> kind of </a:t>
                </a:r>
                <a:r>
                  <a:rPr lang="da-DK" dirty="0" err="1"/>
                  <a:t>serialcorrelation</a:t>
                </a:r>
                <a:r>
                  <a:rPr lang="da-DK" dirty="0"/>
                  <a:t> over the </a:t>
                </a:r>
                <a:r>
                  <a:rPr lang="da-DK" dirty="0" err="1"/>
                  <a:t>four</a:t>
                </a:r>
                <a:r>
                  <a:rPr lang="da-DK" dirty="0"/>
                  <a:t> </a:t>
                </a:r>
                <a:r>
                  <a:rPr lang="da-DK" dirty="0" err="1"/>
                  <a:t>years</a:t>
                </a:r>
                <a:r>
                  <a:rPr lang="da-DK" dirty="0"/>
                  <a:t> (and </a:t>
                </a:r>
                <a:r>
                  <a:rPr lang="da-DK" dirty="0" err="1"/>
                  <a:t>any</a:t>
                </a:r>
                <a:r>
                  <a:rPr lang="da-DK" dirty="0"/>
                  <a:t> kind of </a:t>
                </a:r>
                <a:r>
                  <a:rPr lang="da-DK" dirty="0" err="1"/>
                  <a:t>heteroskedasticity</a:t>
                </a:r>
                <a:r>
                  <a:rPr lang="da-DK" dirty="0"/>
                  <a:t>), is .245 to .475 – </a:t>
                </a:r>
                <a:r>
                  <a:rPr lang="da-DK" dirty="0" err="1"/>
                  <a:t>quite</a:t>
                </a:r>
                <a:r>
                  <a:rPr lang="da-DK" dirty="0"/>
                  <a:t> a bit </a:t>
                </a:r>
                <a:r>
                  <a:rPr lang="da-DK" dirty="0" err="1"/>
                  <a:t>wider</a:t>
                </a:r>
                <a:r>
                  <a:rPr lang="da-DK" dirty="0"/>
                  <a:t> </a:t>
                </a:r>
                <a:r>
                  <a:rPr lang="da-DK" dirty="0" err="1"/>
                  <a:t>than</a:t>
                </a:r>
                <a:r>
                  <a:rPr lang="da-DK" dirty="0"/>
                  <a:t> the </a:t>
                </a:r>
                <a:r>
                  <a:rPr lang="da-DK" dirty="0" err="1"/>
                  <a:t>usual</a:t>
                </a:r>
                <a:r>
                  <a:rPr lang="da-DK" dirty="0"/>
                  <a:t> CI. The </a:t>
                </a:r>
                <a:r>
                  <a:rPr lang="da-DK" dirty="0" err="1"/>
                  <a:t>wider</a:t>
                </a:r>
                <a:r>
                  <a:rPr lang="da-DK" dirty="0"/>
                  <a:t> CI is </a:t>
                </a:r>
                <a:r>
                  <a:rPr lang="da-DK" dirty="0" err="1"/>
                  <a:t>appropriate</a:t>
                </a:r>
                <a:r>
                  <a:rPr lang="da-DK" dirty="0"/>
                  <a:t>, as the </a:t>
                </a:r>
                <a:r>
                  <a:rPr lang="da-DK" dirty="0" err="1"/>
                  <a:t>neglected</a:t>
                </a:r>
                <a:r>
                  <a:rPr lang="da-DK" dirty="0"/>
                  <a:t> </a:t>
                </a:r>
                <a:r>
                  <a:rPr lang="da-DK" dirty="0" err="1"/>
                  <a:t>serial</a:t>
                </a:r>
                <a:r>
                  <a:rPr lang="da-DK" dirty="0"/>
                  <a:t> </a:t>
                </a:r>
                <a:r>
                  <a:rPr lang="da-DK" dirty="0" err="1"/>
                  <a:t>correlation</a:t>
                </a:r>
                <a:r>
                  <a:rPr lang="da-DK" dirty="0"/>
                  <a:t> </a:t>
                </a:r>
                <a:r>
                  <a:rPr lang="da-DK" dirty="0" err="1"/>
                  <a:t>introduces</a:t>
                </a:r>
                <a:r>
                  <a:rPr lang="da-DK" dirty="0"/>
                  <a:t> </a:t>
                </a:r>
                <a:r>
                  <a:rPr lang="da-DK" dirty="0" err="1"/>
                  <a:t>uncertainty</a:t>
                </a:r>
                <a:r>
                  <a:rPr lang="da-DK" dirty="0"/>
                  <a:t> </a:t>
                </a:r>
                <a:r>
                  <a:rPr lang="da-DK" dirty="0" err="1"/>
                  <a:t>into</a:t>
                </a:r>
                <a:r>
                  <a:rPr lang="da-DK" dirty="0"/>
                  <a:t> </a:t>
                </a:r>
                <a:r>
                  <a:rPr lang="da-DK" dirty="0" err="1"/>
                  <a:t>our</a:t>
                </a:r>
                <a:r>
                  <a:rPr lang="da-DK" dirty="0"/>
                  <a:t> parameter </a:t>
                </a:r>
                <a:r>
                  <a:rPr lang="da-DK" dirty="0" err="1"/>
                  <a:t>estimators</a:t>
                </a:r>
                <a:r>
                  <a:rPr lang="da-DK" dirty="0"/>
                  <a:t>.</a:t>
                </a:r>
              </a:p>
            </p:txBody>
          </p:sp>
        </mc:Choice>
        <mc:Fallback xmlns="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E3187B90-64D7-E66E-1F66-53459099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3" y="4610141"/>
                <a:ext cx="10732765" cy="1473613"/>
              </a:xfrm>
              <a:prstGeom prst="rect">
                <a:avLst/>
              </a:prstGeom>
              <a:blipFill>
                <a:blip r:embed="rId6"/>
                <a:stretch>
                  <a:fillRect l="-709" t="-169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18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theme/theme1.xml><?xml version="1.0" encoding="utf-8"?>
<a:theme xmlns:a="http://schemas.openxmlformats.org/drawingml/2006/main" name="Title and agenda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00E61FC6-C2EF-4209-A86F-3AF3BF67A0AA}"/>
    </a:ext>
  </a:extLst>
</a:theme>
</file>

<file path=ppt/theme/theme2.xml><?xml version="1.0" encoding="utf-8"?>
<a:theme xmlns:a="http://schemas.openxmlformats.org/drawingml/2006/main" name="Content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A35CCE93-A4F0-4223-8946-1750A9EB59C1}"/>
    </a:ext>
  </a:extLst>
</a:theme>
</file>

<file path=ppt/theme/theme3.xml><?xml version="1.0" encoding="utf-8"?>
<a:theme xmlns:a="http://schemas.openxmlformats.org/drawingml/2006/main" name="Content XL text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B0C54D65-6F22-4EE4-9919-A312038483C9}"/>
    </a:ext>
  </a:extLst>
</a:theme>
</file>

<file path=ppt/theme/theme4.xml><?xml version="1.0" encoding="utf-8"?>
<a:theme xmlns:a="http://schemas.openxmlformats.org/drawingml/2006/main" name="Chapter pages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65CC263A-3747-4CA8-B72C-E019CC0F1A6A}"/>
    </a:ext>
  </a:extLst>
</a:theme>
</file>

<file path=ppt/theme/theme5.xml><?xml version="1.0" encoding="utf-8"?>
<a:theme xmlns:a="http://schemas.openxmlformats.org/drawingml/2006/main" name="User Guide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33BD60D9-08ED-4C21-8416-A65A0FE7322D}"/>
    </a:ext>
  </a:extLst>
</a:theme>
</file>

<file path=ppt/theme/theme6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088CFD92CB84591B0BA653A980A1B" ma:contentTypeVersion="16" ma:contentTypeDescription="Create a new document." ma:contentTypeScope="" ma:versionID="af448d847d97394c3a7acc5e551ef35e">
  <xsd:schema xmlns:xsd="http://www.w3.org/2001/XMLSchema" xmlns:xs="http://www.w3.org/2001/XMLSchema" xmlns:p="http://schemas.microsoft.com/office/2006/metadata/properties" xmlns:ns2="991c1ef5-9d83-4e7d-9ca6-4d3d2cd12d7a" xmlns:ns3="ba2d4ddc-015b-4053-98ea-30d264347ee5" xmlns:ns4="e5b2cd8e-b9b5-43cb-8334-977447341bc5" targetNamespace="http://schemas.microsoft.com/office/2006/metadata/properties" ma:root="true" ma:fieldsID="6b986e80a71c770b9c3c0935b3c26970" ns2:_="" ns3:_="" ns4:_="">
    <xsd:import namespace="991c1ef5-9d83-4e7d-9ca6-4d3d2cd12d7a"/>
    <xsd:import namespace="ba2d4ddc-015b-4053-98ea-30d264347ee5"/>
    <xsd:import namespace="e5b2cd8e-b9b5-43cb-8334-977447341b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1c1ef5-9d83-4e7d-9ca6-4d3d2cd12d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62caacc-edf8-42da-adb8-e01fde2280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d4ddc-015b-4053-98ea-30d264347ee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2cd8e-b9b5-43cb-8334-977447341b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7268230-0e2d-4e2c-90b4-25c31c99e6d6}" ma:internalName="TaxCatchAll" ma:showField="CatchAllData" ma:web="ba2d4ddc-015b-4053-98ea-30d264347e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D7F781-534F-44A7-9162-52C79426F5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1c1ef5-9d83-4e7d-9ca6-4d3d2cd12d7a"/>
    <ds:schemaRef ds:uri="ba2d4ddc-015b-4053-98ea-30d264347ee5"/>
    <ds:schemaRef ds:uri="e5b2cd8e-b9b5-43cb-8334-977447341b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FCDE07-7C0C-442F-AD65-81CB713304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and agenda</Template>
  <TotalTime>7070</TotalTime>
  <Words>5111</Words>
  <Application>Microsoft Macintosh PowerPoint</Application>
  <PresentationFormat>Widescreen</PresentationFormat>
  <Paragraphs>337</Paragraphs>
  <Slides>21</Slides>
  <Notes>21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5</vt:i4>
      </vt:variant>
      <vt:variant>
        <vt:lpstr>Slidetitler</vt:lpstr>
      </vt:variant>
      <vt:variant>
        <vt:i4>21</vt:i4>
      </vt:variant>
    </vt:vector>
  </HeadingPairs>
  <TitlesOfParts>
    <vt:vector size="33" baseType="lpstr">
      <vt:lpstr>Cambria Math</vt:lpstr>
      <vt:lpstr>Calibri</vt:lpstr>
      <vt:lpstr>Wingdings</vt:lpstr>
      <vt:lpstr>CBS Sans</vt:lpstr>
      <vt:lpstr>CBS NEW</vt:lpstr>
      <vt:lpstr>Arial</vt:lpstr>
      <vt:lpstr>CBS Serif</vt:lpstr>
      <vt:lpstr>Title and agenda</vt:lpstr>
      <vt:lpstr>Content</vt:lpstr>
      <vt:lpstr>Content XL text</vt:lpstr>
      <vt:lpstr>Chapter pages</vt:lpstr>
      <vt:lpstr>User Guide</vt:lpstr>
      <vt:lpstr>Econometrics of Firm Data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5 - Panel Data Models  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  <vt:lpstr>Problem Set 6 - Limited Dependent Variable Models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of Firm Data</dc:title>
  <dc:creator>Mette Suder Franck</dc:creator>
  <cp:lastModifiedBy>Mette Suder Franck</cp:lastModifiedBy>
  <cp:revision>327</cp:revision>
  <cp:lastPrinted>2025-10-10T07:39:49Z</cp:lastPrinted>
  <dcterms:created xsi:type="dcterms:W3CDTF">2025-09-06T09:45:00Z</dcterms:created>
  <dcterms:modified xsi:type="dcterms:W3CDTF">2025-10-31T11:17:50Z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omnidocs.com</vt:lpwstr>
  </property>
</Properties>
</file>